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notesMasterIdLst>
    <p:notesMasterId r:id="rId12"/>
  </p:notesMaster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hyperlink" Target="https://gamma.app" TargetMode="External"/><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5.png"/><Relationship Id="rId7" Type="http://schemas.openxmlformats.org/officeDocument/2006/relationships/slideLayout" Target="../slideLayouts/slideLayout1.xml"/><Relationship Id="rId8"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5" Type="http://schemas.openxmlformats.org/officeDocument/2006/relationships/hyperlink" Target="https://gamma.app" TargetMode="External"/><Relationship Id="rId1" Type="http://schemas.openxmlformats.org/officeDocument/2006/relationships/image" Target="../media/image-10-1.png"/><Relationship Id="rId2" Type="http://schemas.openxmlformats.org/officeDocument/2006/relationships/image" Target="../media/image-10-2.png"/><Relationship Id="rId3" Type="http://schemas.openxmlformats.org/officeDocument/2006/relationships/image" Target="../media/image-10-3.png"/><Relationship Id="rId4" Type="http://schemas.openxmlformats.org/officeDocument/2006/relationships/image" Target="../media/image-10-4.png"/><Relationship Id="rId6" Type="http://schemas.openxmlformats.org/officeDocument/2006/relationships/slideLayout" Target="../slideLayouts/slideLayout1.xml"/><Relationship Id="rId7"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image" Target="../media/image-2-3.png"/><Relationship Id="rId5" Type="http://schemas.openxmlformats.org/officeDocument/2006/relationships/slideLayout" Target="../slideLayouts/slideLayout1.xml"/><Relationship Id="rId6"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3-1.png"/><Relationship Id="rId2" Type="http://schemas.openxmlformats.org/officeDocument/2006/relationships/image" Target="../media/image-3-2.png"/><Relationship Id="rId4" Type="http://schemas.openxmlformats.org/officeDocument/2006/relationships/slideLayout" Target="../slideLayouts/slideLayout1.xml"/><Relationship Id="rId5"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5" Type="http://schemas.openxmlformats.org/officeDocument/2006/relationships/hyperlink" Target="https://gamma.app" TargetMode="External"/><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4" Type="http://schemas.openxmlformats.org/officeDocument/2006/relationships/image" Target="../media/image-4-4.png"/><Relationship Id="rId6" Type="http://schemas.openxmlformats.org/officeDocument/2006/relationships/slideLayout" Target="../slideLayouts/slideLayout1.xml"/><Relationship Id="rId7"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5" Type="http://schemas.openxmlformats.org/officeDocument/2006/relationships/hyperlink" Target="https://gamma.app" TargetMode="External"/><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image" Target="../media/image-5-4.png"/><Relationship Id="rId6" Type="http://schemas.openxmlformats.org/officeDocument/2006/relationships/slideLayout" Target="../slideLayouts/slideLayout1.xml"/><Relationship Id="rId7"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9" Type="http://schemas.openxmlformats.org/officeDocument/2006/relationships/hyperlink" Target="https://gamma.app" TargetMode="External"/><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image" Target="../media/image-6-5.png"/><Relationship Id="rId6" Type="http://schemas.openxmlformats.org/officeDocument/2006/relationships/image" Target="../media/image-6-6.png"/><Relationship Id="rId7" Type="http://schemas.openxmlformats.org/officeDocument/2006/relationships/image" Target="../media/image-6-7.png"/><Relationship Id="rId8" Type="http://schemas.openxmlformats.org/officeDocument/2006/relationships/image" Target="../media/image-6-8.png"/><Relationship Id="rId10" Type="http://schemas.openxmlformats.org/officeDocument/2006/relationships/slideLayout" Target="../slideLayouts/slideLayout1.xml"/><Relationship Id="rId11"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8" Type="http://schemas.openxmlformats.org/officeDocument/2006/relationships/hyperlink" Target="https://gamma.app" TargetMode="External"/><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image" Target="../media/image-7-4.png"/><Relationship Id="rId5" Type="http://schemas.openxmlformats.org/officeDocument/2006/relationships/image" Target="../media/image-7-5.png"/><Relationship Id="rId6" Type="http://schemas.openxmlformats.org/officeDocument/2006/relationships/image" Target="../media/image-7-6.png"/><Relationship Id="rId7" Type="http://schemas.openxmlformats.org/officeDocument/2006/relationships/image" Target="../media/image-7-7.png"/><Relationship Id="rId9" Type="http://schemas.openxmlformats.org/officeDocument/2006/relationships/slideLayout" Target="../slideLayouts/slideLayout1.xml"/><Relationship Id="rId10"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8-1.png"/><Relationship Id="rId2" Type="http://schemas.openxmlformats.org/officeDocument/2006/relationships/image" Target="../media/image-8-2.png"/><Relationship Id="rId4" Type="http://schemas.openxmlformats.org/officeDocument/2006/relationships/slideLayout" Target="../slideLayouts/slideLayout1.xml"/><Relationship Id="rId5"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5" Type="http://schemas.openxmlformats.org/officeDocument/2006/relationships/hyperlink" Target="https://gamma.app" TargetMode="External"/><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image" Target="../media/image-9-3.png"/><Relationship Id="rId4" Type="http://schemas.openxmlformats.org/officeDocument/2006/relationships/image" Target="../media/image-9-4.png"/><Relationship Id="rId6" Type="http://schemas.openxmlformats.org/officeDocument/2006/relationships/slideLayout" Target="../slideLayouts/slideLayout1.xml"/><Relationship Id="rId7"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pic>
        <p:nvPicPr>
          <p:cNvPr id="4" name="Image 1" descr="preencoded.png">    </p:cNvPr>
          <p:cNvPicPr>
            <a:picLocks noChangeAspect="1"/>
          </p:cNvPicPr>
          <p:nvPr/>
        </p:nvPicPr>
        <p:blipFill>
          <a:blip r:embed="rId2"/>
          <a:stretch>
            <a:fillRect/>
          </a:stretch>
        </p:blipFill>
        <p:spPr>
          <a:xfrm>
            <a:off x="0" y="0"/>
            <a:ext cx="5486400" cy="8229600"/>
          </a:xfrm>
          <a:prstGeom prst="rect">
            <a:avLst/>
          </a:prstGeom>
        </p:spPr>
      </p:pic>
      <p:pic>
        <p:nvPicPr>
          <p:cNvPr id="5" name="Image 2" descr="preencoded.png">    </p:cNvPr>
          <p:cNvPicPr>
            <a:picLocks noChangeAspect="1"/>
          </p:cNvPicPr>
          <p:nvPr/>
        </p:nvPicPr>
        <p:blipFill>
          <a:blip r:embed="rId3"/>
          <a:stretch>
            <a:fillRect/>
          </a:stretch>
        </p:blipFill>
        <p:spPr>
          <a:xfrm>
            <a:off x="299204" y="2485430"/>
            <a:ext cx="4887873" cy="3258622"/>
          </a:xfrm>
          <a:prstGeom prst="rect">
            <a:avLst/>
          </a:prstGeom>
        </p:spPr>
      </p:pic>
      <p:sp>
        <p:nvSpPr>
          <p:cNvPr id="6" name="Text 1"/>
          <p:cNvSpPr/>
          <p:nvPr/>
        </p:nvSpPr>
        <p:spPr>
          <a:xfrm>
            <a:off x="6324124" y="1853684"/>
            <a:ext cx="7468553" cy="1943100"/>
          </a:xfrm>
          <a:prstGeom prst="rect">
            <a:avLst/>
          </a:prstGeom>
          <a:noFill/>
          <a:ln/>
        </p:spPr>
        <p:txBody>
          <a:bodyPr wrap="square" rtlCol="0" anchor="t"/>
          <a:lstStyle/>
          <a:p>
            <a:pPr indent="0" marL="0">
              <a:lnSpc>
                <a:spcPts val="7650"/>
              </a:lnSpc>
              <a:buNone/>
            </a:pPr>
            <a:r>
              <a:rPr lang="en-US" sz="6120" b="1" dirty="0">
                <a:solidFill>
                  <a:srgbClr val="FFFFFF"/>
                </a:solidFill>
                <a:latin typeface="Nunito" pitchFamily="34" charset="0"/>
                <a:ea typeface="Nunito" pitchFamily="34" charset="-122"/>
                <a:cs typeface="Nunito" pitchFamily="34" charset="-120"/>
              </a:rPr>
              <a:t>Introduction to Bug Bounty Bootcamp</a:t>
            </a:r>
            <a:endParaRPr lang="en-US" sz="6120" dirty="0"/>
          </a:p>
        </p:txBody>
      </p:sp>
      <p:sp>
        <p:nvSpPr>
          <p:cNvPr id="7" name="Text 2"/>
          <p:cNvSpPr/>
          <p:nvPr/>
        </p:nvSpPr>
        <p:spPr>
          <a:xfrm>
            <a:off x="6324124" y="4155757"/>
            <a:ext cx="7468553" cy="1532096"/>
          </a:xfrm>
          <a:prstGeom prst="rect">
            <a:avLst/>
          </a:prstGeom>
          <a:noFill/>
          <a:ln/>
        </p:spPr>
        <p:txBody>
          <a:bodyPr wrap="square" rtlCol="0" anchor="t"/>
          <a:lstStyle/>
          <a:p>
            <a:pPr indent="0" marL="0">
              <a:lnSpc>
                <a:spcPts val="3016"/>
              </a:lnSpc>
              <a:buNone/>
            </a:pPr>
            <a:r>
              <a:rPr lang="en-US" sz="1885" dirty="0">
                <a:solidFill>
                  <a:srgbClr val="FFFFFF"/>
                </a:solidFill>
                <a:latin typeface="PT Sans" pitchFamily="34" charset="0"/>
                <a:ea typeface="PT Sans" pitchFamily="34" charset="-122"/>
                <a:cs typeface="PT Sans" pitchFamily="34" charset="-120"/>
              </a:rPr>
              <a:t> Embark on an immersive journey into the world of bug bounty hunting. Discover the thrilling art of uncovering vulnerabilities in web applications and software systems, and learn how to responsibly disclose them to earn rewards and recognition.</a:t>
            </a:r>
            <a:endParaRPr lang="en-US" sz="1885" dirty="0"/>
          </a:p>
        </p:txBody>
      </p:sp>
      <p:sp>
        <p:nvSpPr>
          <p:cNvPr id="8" name="Shape 3"/>
          <p:cNvSpPr/>
          <p:nvPr/>
        </p:nvSpPr>
        <p:spPr>
          <a:xfrm>
            <a:off x="6324124" y="5974913"/>
            <a:ext cx="382905" cy="382905"/>
          </a:xfrm>
          <a:prstGeom prst="roundRect">
            <a:avLst>
              <a:gd name="adj" fmla="val 23878209"/>
            </a:avLst>
          </a:prstGeom>
          <a:noFill/>
          <a:ln w="7620">
            <a:solidFill>
              <a:srgbClr val="FFFFFF"/>
            </a:solidFill>
            <a:prstDash val="solid"/>
          </a:ln>
        </p:spPr>
      </p:sp>
      <p:pic>
        <p:nvPicPr>
          <p:cNvPr id="9" name="Image 3" descr="preencoded.png">    </p:cNvPr>
          <p:cNvPicPr>
            <a:picLocks noChangeAspect="1"/>
          </p:cNvPicPr>
          <p:nvPr/>
        </p:nvPicPr>
        <p:blipFill>
          <a:blip r:embed="rId4"/>
          <a:stretch>
            <a:fillRect/>
          </a:stretch>
        </p:blipFill>
        <p:spPr>
          <a:xfrm>
            <a:off x="6331744" y="5982533"/>
            <a:ext cx="367665" cy="367665"/>
          </a:xfrm>
          <a:prstGeom prst="rect">
            <a:avLst/>
          </a:prstGeom>
        </p:spPr>
      </p:pic>
      <p:sp>
        <p:nvSpPr>
          <p:cNvPr id="10" name="Text 4"/>
          <p:cNvSpPr/>
          <p:nvPr/>
        </p:nvSpPr>
        <p:spPr>
          <a:xfrm>
            <a:off x="6826687" y="5957054"/>
            <a:ext cx="2291596" cy="418862"/>
          </a:xfrm>
          <a:prstGeom prst="rect">
            <a:avLst/>
          </a:prstGeom>
          <a:noFill/>
          <a:ln/>
        </p:spPr>
        <p:txBody>
          <a:bodyPr wrap="none" rtlCol="0" anchor="t"/>
          <a:lstStyle/>
          <a:p>
            <a:pPr algn="l" indent="0" marL="0">
              <a:lnSpc>
                <a:spcPts val="3299"/>
              </a:lnSpc>
              <a:buNone/>
            </a:pPr>
            <a:r>
              <a:rPr lang="en-US" sz="2356" b="1" dirty="0">
                <a:solidFill>
                  <a:srgbClr val="FFFFFF"/>
                </a:solidFill>
                <a:latin typeface="PT Sans" pitchFamily="34" charset="0"/>
                <a:ea typeface="PT Sans" pitchFamily="34" charset="-122"/>
                <a:cs typeface="PT Sans" pitchFamily="34" charset="-120"/>
              </a:rPr>
              <a:t>by Rajendra Shahi</a:t>
            </a:r>
            <a:endParaRPr lang="en-US" sz="2356" dirty="0"/>
          </a:p>
        </p:txBody>
      </p:sp>
      <p:pic>
        <p:nvPicPr>
          <p:cNvPr id="11" name="Image 4" descr="preencoded.png">
            <a:hlinkClick r:id="rId6" tooltip=""/>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pic>
        <p:nvPicPr>
          <p:cNvPr id="4" name="Image 1" descr="preencoded.png">    </p:cNvPr>
          <p:cNvPicPr>
            <a:picLocks noChangeAspect="1"/>
          </p:cNvPicPr>
          <p:nvPr/>
        </p:nvPicPr>
        <p:blipFill>
          <a:blip r:embed="rId2"/>
          <a:stretch>
            <a:fillRect/>
          </a:stretch>
        </p:blipFill>
        <p:spPr>
          <a:xfrm>
            <a:off x="9144000" y="0"/>
            <a:ext cx="5486400" cy="8229600"/>
          </a:xfrm>
          <a:prstGeom prst="rect">
            <a:avLst/>
          </a:prstGeom>
        </p:spPr>
      </p:pic>
      <p:pic>
        <p:nvPicPr>
          <p:cNvPr id="5" name="Image 2" descr="preencoded.png">    </p:cNvPr>
          <p:cNvPicPr>
            <a:picLocks noChangeAspect="1"/>
          </p:cNvPicPr>
          <p:nvPr/>
        </p:nvPicPr>
        <p:blipFill>
          <a:blip r:embed="rId3"/>
          <a:stretch>
            <a:fillRect/>
          </a:stretch>
        </p:blipFill>
        <p:spPr>
          <a:xfrm>
            <a:off x="9426416" y="2730579"/>
            <a:ext cx="4921448" cy="2768322"/>
          </a:xfrm>
          <a:prstGeom prst="rect">
            <a:avLst/>
          </a:prstGeom>
        </p:spPr>
      </p:pic>
      <p:sp>
        <p:nvSpPr>
          <p:cNvPr id="6" name="Text 1"/>
          <p:cNvSpPr/>
          <p:nvPr/>
        </p:nvSpPr>
        <p:spPr>
          <a:xfrm>
            <a:off x="790932" y="789861"/>
            <a:ext cx="6514505" cy="664607"/>
          </a:xfrm>
          <a:prstGeom prst="rect">
            <a:avLst/>
          </a:prstGeom>
          <a:noFill/>
          <a:ln/>
        </p:spPr>
        <p:txBody>
          <a:bodyPr wrap="none" rtlCol="0" anchor="t"/>
          <a:lstStyle/>
          <a:p>
            <a:pPr indent="0" marL="0">
              <a:lnSpc>
                <a:spcPts val="5234"/>
              </a:lnSpc>
              <a:buNone/>
            </a:pPr>
            <a:r>
              <a:rPr lang="en-US" sz="4187" b="1" dirty="0">
                <a:solidFill>
                  <a:srgbClr val="FFFFFF"/>
                </a:solidFill>
                <a:latin typeface="Nunito" pitchFamily="34" charset="0"/>
                <a:ea typeface="Nunito" pitchFamily="34" charset="-122"/>
                <a:cs typeface="Nunito" pitchFamily="34" charset="-120"/>
              </a:rPr>
              <a:t>Conclusion and Next Steps</a:t>
            </a:r>
            <a:endParaRPr lang="en-US" sz="4187" dirty="0"/>
          </a:p>
        </p:txBody>
      </p:sp>
      <p:sp>
        <p:nvSpPr>
          <p:cNvPr id="7" name="Shape 2"/>
          <p:cNvSpPr/>
          <p:nvPr/>
        </p:nvSpPr>
        <p:spPr>
          <a:xfrm>
            <a:off x="790932" y="2047637"/>
            <a:ext cx="508397" cy="508397"/>
          </a:xfrm>
          <a:prstGeom prst="roundRect">
            <a:avLst>
              <a:gd name="adj" fmla="val 66677"/>
            </a:avLst>
          </a:prstGeom>
          <a:solidFill>
            <a:srgbClr val="00002E"/>
          </a:solidFill>
          <a:ln w="22860">
            <a:solidFill>
              <a:srgbClr val="F2B42D"/>
            </a:solidFill>
            <a:prstDash val="solid"/>
          </a:ln>
        </p:spPr>
      </p:sp>
      <p:sp>
        <p:nvSpPr>
          <p:cNvPr id="8" name="Text 3"/>
          <p:cNvSpPr/>
          <p:nvPr/>
        </p:nvSpPr>
        <p:spPr>
          <a:xfrm>
            <a:off x="949404" y="2142292"/>
            <a:ext cx="191453" cy="319088"/>
          </a:xfrm>
          <a:prstGeom prst="rect">
            <a:avLst/>
          </a:prstGeom>
          <a:noFill/>
          <a:ln/>
        </p:spPr>
        <p:txBody>
          <a:bodyPr wrap="none" rtlCol="0" anchor="t"/>
          <a:lstStyle/>
          <a:p>
            <a:pPr algn="ctr" indent="0" marL="0">
              <a:lnSpc>
                <a:spcPts val="2512"/>
              </a:lnSpc>
              <a:buNone/>
            </a:pPr>
            <a:r>
              <a:rPr lang="en-US" sz="2512" b="1" dirty="0">
                <a:solidFill>
                  <a:srgbClr val="FFFFFF"/>
                </a:solidFill>
                <a:latin typeface="Nunito" pitchFamily="34" charset="0"/>
                <a:ea typeface="Nunito" pitchFamily="34" charset="-122"/>
                <a:cs typeface="Nunito" pitchFamily="34" charset="-120"/>
              </a:rPr>
              <a:t>1</a:t>
            </a:r>
            <a:endParaRPr lang="en-US" sz="2512" dirty="0"/>
          </a:p>
        </p:txBody>
      </p:sp>
      <p:sp>
        <p:nvSpPr>
          <p:cNvPr id="9" name="Text 4"/>
          <p:cNvSpPr/>
          <p:nvPr/>
        </p:nvSpPr>
        <p:spPr>
          <a:xfrm>
            <a:off x="1525310" y="2047637"/>
            <a:ext cx="2817019" cy="332303"/>
          </a:xfrm>
          <a:prstGeom prst="rect">
            <a:avLst/>
          </a:prstGeom>
          <a:noFill/>
          <a:ln/>
        </p:spPr>
        <p:txBody>
          <a:bodyPr wrap="none" rtlCol="0" anchor="t"/>
          <a:lstStyle/>
          <a:p>
            <a:pPr indent="0" marL="0">
              <a:lnSpc>
                <a:spcPts val="2617"/>
              </a:lnSpc>
              <a:buNone/>
            </a:pPr>
            <a:r>
              <a:rPr lang="en-US" sz="2093" b="1" dirty="0">
                <a:solidFill>
                  <a:srgbClr val="FFFFFF"/>
                </a:solidFill>
                <a:latin typeface="Nunito" pitchFamily="34" charset="0"/>
                <a:ea typeface="Nunito" pitchFamily="34" charset="-122"/>
                <a:cs typeface="Nunito" pitchFamily="34" charset="-120"/>
              </a:rPr>
              <a:t>Embrace the Challenge</a:t>
            </a:r>
            <a:endParaRPr lang="en-US" sz="2093" dirty="0"/>
          </a:p>
        </p:txBody>
      </p:sp>
      <p:sp>
        <p:nvSpPr>
          <p:cNvPr id="10" name="Text 5"/>
          <p:cNvSpPr/>
          <p:nvPr/>
        </p:nvSpPr>
        <p:spPr>
          <a:xfrm>
            <a:off x="1525310" y="2515433"/>
            <a:ext cx="2933700" cy="2530316"/>
          </a:xfrm>
          <a:prstGeom prst="rect">
            <a:avLst/>
          </a:prstGeom>
          <a:noFill/>
          <a:ln/>
        </p:spPr>
        <p:txBody>
          <a:bodyPr wrap="square" rtlCol="0" anchor="t"/>
          <a:lstStyle/>
          <a:p>
            <a:pPr indent="0" marL="0">
              <a:lnSpc>
                <a:spcPts val="2847"/>
              </a:lnSpc>
              <a:buNone/>
            </a:pPr>
            <a:r>
              <a:rPr lang="en-US" sz="1779" dirty="0">
                <a:solidFill>
                  <a:srgbClr val="FFFFFF"/>
                </a:solidFill>
                <a:latin typeface="PT Sans" pitchFamily="34" charset="0"/>
                <a:ea typeface="PT Sans" pitchFamily="34" charset="-122"/>
                <a:cs typeface="PT Sans" pitchFamily="34" charset="-120"/>
              </a:rPr>
              <a:t>The bug bounty bootcamp has equipped you with the knowledge and skills to embark on an exciting journey as an ethical hacker. Embrace the challenge and continue to push your boundaries.</a:t>
            </a:r>
            <a:endParaRPr lang="en-US" sz="1779" dirty="0"/>
          </a:p>
        </p:txBody>
      </p:sp>
      <p:sp>
        <p:nvSpPr>
          <p:cNvPr id="11" name="Shape 6"/>
          <p:cNvSpPr/>
          <p:nvPr/>
        </p:nvSpPr>
        <p:spPr>
          <a:xfrm>
            <a:off x="4684990" y="2047637"/>
            <a:ext cx="508397" cy="508397"/>
          </a:xfrm>
          <a:prstGeom prst="roundRect">
            <a:avLst>
              <a:gd name="adj" fmla="val 66677"/>
            </a:avLst>
          </a:prstGeom>
          <a:solidFill>
            <a:srgbClr val="00002E"/>
          </a:solidFill>
          <a:ln w="22860">
            <a:solidFill>
              <a:srgbClr val="D7425E"/>
            </a:solidFill>
            <a:prstDash val="solid"/>
          </a:ln>
        </p:spPr>
      </p:sp>
      <p:sp>
        <p:nvSpPr>
          <p:cNvPr id="12" name="Text 7"/>
          <p:cNvSpPr/>
          <p:nvPr/>
        </p:nvSpPr>
        <p:spPr>
          <a:xfrm>
            <a:off x="4843463" y="2142292"/>
            <a:ext cx="191453" cy="319088"/>
          </a:xfrm>
          <a:prstGeom prst="rect">
            <a:avLst/>
          </a:prstGeom>
          <a:noFill/>
          <a:ln/>
        </p:spPr>
        <p:txBody>
          <a:bodyPr wrap="none" rtlCol="0" anchor="t"/>
          <a:lstStyle/>
          <a:p>
            <a:pPr algn="ctr" indent="0" marL="0">
              <a:lnSpc>
                <a:spcPts val="2512"/>
              </a:lnSpc>
              <a:buNone/>
            </a:pPr>
            <a:r>
              <a:rPr lang="en-US" sz="2512" b="1" dirty="0">
                <a:solidFill>
                  <a:srgbClr val="FFFFFF"/>
                </a:solidFill>
                <a:latin typeface="Nunito" pitchFamily="34" charset="0"/>
                <a:ea typeface="Nunito" pitchFamily="34" charset="-122"/>
                <a:cs typeface="Nunito" pitchFamily="34" charset="-120"/>
              </a:rPr>
              <a:t>2</a:t>
            </a:r>
            <a:endParaRPr lang="en-US" sz="2512" dirty="0"/>
          </a:p>
        </p:txBody>
      </p:sp>
      <p:sp>
        <p:nvSpPr>
          <p:cNvPr id="13" name="Text 8"/>
          <p:cNvSpPr/>
          <p:nvPr/>
        </p:nvSpPr>
        <p:spPr>
          <a:xfrm>
            <a:off x="5419368" y="2047637"/>
            <a:ext cx="2658666" cy="332303"/>
          </a:xfrm>
          <a:prstGeom prst="rect">
            <a:avLst/>
          </a:prstGeom>
          <a:noFill/>
          <a:ln/>
        </p:spPr>
        <p:txBody>
          <a:bodyPr wrap="none" rtlCol="0" anchor="t"/>
          <a:lstStyle/>
          <a:p>
            <a:pPr indent="0" marL="0">
              <a:lnSpc>
                <a:spcPts val="2617"/>
              </a:lnSpc>
              <a:buNone/>
            </a:pPr>
            <a:r>
              <a:rPr lang="en-US" sz="2093" b="1" dirty="0">
                <a:solidFill>
                  <a:srgbClr val="FFFFFF"/>
                </a:solidFill>
                <a:latin typeface="Nunito" pitchFamily="34" charset="0"/>
                <a:ea typeface="Nunito" pitchFamily="34" charset="-122"/>
                <a:cs typeface="Nunito" pitchFamily="34" charset="-120"/>
              </a:rPr>
              <a:t>Join the Community</a:t>
            </a:r>
            <a:endParaRPr lang="en-US" sz="2093" dirty="0"/>
          </a:p>
        </p:txBody>
      </p:sp>
      <p:sp>
        <p:nvSpPr>
          <p:cNvPr id="14" name="Text 9"/>
          <p:cNvSpPr/>
          <p:nvPr/>
        </p:nvSpPr>
        <p:spPr>
          <a:xfrm>
            <a:off x="5419368" y="2515433"/>
            <a:ext cx="2933700" cy="2891790"/>
          </a:xfrm>
          <a:prstGeom prst="rect">
            <a:avLst/>
          </a:prstGeom>
          <a:noFill/>
          <a:ln/>
        </p:spPr>
        <p:txBody>
          <a:bodyPr wrap="square" rtlCol="0" anchor="t"/>
          <a:lstStyle/>
          <a:p>
            <a:pPr indent="0" marL="0">
              <a:lnSpc>
                <a:spcPts val="2847"/>
              </a:lnSpc>
              <a:buNone/>
            </a:pPr>
            <a:r>
              <a:rPr lang="en-US" sz="1779" dirty="0">
                <a:solidFill>
                  <a:srgbClr val="FFFFFF"/>
                </a:solidFill>
                <a:latin typeface="PT Sans" pitchFamily="34" charset="0"/>
                <a:ea typeface="PT Sans" pitchFamily="34" charset="-122"/>
                <a:cs typeface="PT Sans" pitchFamily="34" charset="-120"/>
              </a:rPr>
              <a:t>Connect with other bug bounty hunters, security enthusiasts, and industry professionals to share experiences, collaborate on projects, and stay informed about the latest developments.</a:t>
            </a:r>
            <a:endParaRPr lang="en-US" sz="1779" dirty="0"/>
          </a:p>
        </p:txBody>
      </p:sp>
      <p:sp>
        <p:nvSpPr>
          <p:cNvPr id="15" name="Shape 10"/>
          <p:cNvSpPr/>
          <p:nvPr/>
        </p:nvSpPr>
        <p:spPr>
          <a:xfrm>
            <a:off x="790932" y="5887403"/>
            <a:ext cx="508397" cy="508397"/>
          </a:xfrm>
          <a:prstGeom prst="roundRect">
            <a:avLst>
              <a:gd name="adj" fmla="val 66677"/>
            </a:avLst>
          </a:prstGeom>
          <a:solidFill>
            <a:srgbClr val="00002E"/>
          </a:solidFill>
          <a:ln w="22860">
            <a:solidFill>
              <a:srgbClr val="DD785E"/>
            </a:solidFill>
            <a:prstDash val="solid"/>
          </a:ln>
        </p:spPr>
      </p:sp>
      <p:sp>
        <p:nvSpPr>
          <p:cNvPr id="16" name="Text 11"/>
          <p:cNvSpPr/>
          <p:nvPr/>
        </p:nvSpPr>
        <p:spPr>
          <a:xfrm>
            <a:off x="949404" y="5982057"/>
            <a:ext cx="191453" cy="319088"/>
          </a:xfrm>
          <a:prstGeom prst="rect">
            <a:avLst/>
          </a:prstGeom>
          <a:noFill/>
          <a:ln/>
        </p:spPr>
        <p:txBody>
          <a:bodyPr wrap="none" rtlCol="0" anchor="t"/>
          <a:lstStyle/>
          <a:p>
            <a:pPr algn="ctr" indent="0" marL="0">
              <a:lnSpc>
                <a:spcPts val="2512"/>
              </a:lnSpc>
              <a:buNone/>
            </a:pPr>
            <a:r>
              <a:rPr lang="en-US" sz="2512" b="1" dirty="0">
                <a:solidFill>
                  <a:srgbClr val="FFFFFF"/>
                </a:solidFill>
                <a:latin typeface="Nunito" pitchFamily="34" charset="0"/>
                <a:ea typeface="Nunito" pitchFamily="34" charset="-122"/>
                <a:cs typeface="Nunito" pitchFamily="34" charset="-120"/>
              </a:rPr>
              <a:t>3</a:t>
            </a:r>
            <a:endParaRPr lang="en-US" sz="2512" dirty="0"/>
          </a:p>
        </p:txBody>
      </p:sp>
      <p:sp>
        <p:nvSpPr>
          <p:cNvPr id="17" name="Text 12"/>
          <p:cNvSpPr/>
          <p:nvPr/>
        </p:nvSpPr>
        <p:spPr>
          <a:xfrm>
            <a:off x="1525310" y="5887403"/>
            <a:ext cx="4230410" cy="332303"/>
          </a:xfrm>
          <a:prstGeom prst="rect">
            <a:avLst/>
          </a:prstGeom>
          <a:noFill/>
          <a:ln/>
        </p:spPr>
        <p:txBody>
          <a:bodyPr wrap="none" rtlCol="0" anchor="t"/>
          <a:lstStyle/>
          <a:p>
            <a:pPr indent="0" marL="0">
              <a:lnSpc>
                <a:spcPts val="2617"/>
              </a:lnSpc>
              <a:buNone/>
            </a:pPr>
            <a:r>
              <a:rPr lang="en-US" sz="2093" b="1" dirty="0">
                <a:solidFill>
                  <a:srgbClr val="FFFFFF"/>
                </a:solidFill>
                <a:latin typeface="Nunito" pitchFamily="34" charset="0"/>
                <a:ea typeface="Nunito" pitchFamily="34" charset="-122"/>
                <a:cs typeface="Nunito" pitchFamily="34" charset="-120"/>
              </a:rPr>
              <a:t>Contribute to a Safer Digital World</a:t>
            </a:r>
            <a:endParaRPr lang="en-US" sz="2093" dirty="0"/>
          </a:p>
        </p:txBody>
      </p:sp>
      <p:sp>
        <p:nvSpPr>
          <p:cNvPr id="18" name="Text 13"/>
          <p:cNvSpPr/>
          <p:nvPr/>
        </p:nvSpPr>
        <p:spPr>
          <a:xfrm>
            <a:off x="1525310" y="6355199"/>
            <a:ext cx="6827758" cy="1084421"/>
          </a:xfrm>
          <a:prstGeom prst="rect">
            <a:avLst/>
          </a:prstGeom>
          <a:noFill/>
          <a:ln/>
        </p:spPr>
        <p:txBody>
          <a:bodyPr wrap="square" rtlCol="0" anchor="t"/>
          <a:lstStyle/>
          <a:p>
            <a:pPr indent="0" marL="0">
              <a:lnSpc>
                <a:spcPts val="2847"/>
              </a:lnSpc>
              <a:buNone/>
            </a:pPr>
            <a:r>
              <a:rPr lang="en-US" sz="1779" dirty="0">
                <a:solidFill>
                  <a:srgbClr val="FFFFFF"/>
                </a:solidFill>
                <a:latin typeface="PT Sans" pitchFamily="34" charset="0"/>
                <a:ea typeface="PT Sans" pitchFamily="34" charset="-122"/>
                <a:cs typeface="PT Sans" pitchFamily="34" charset="-120"/>
              </a:rPr>
              <a:t>Recognize the impact you can make by uncovering vulnerabilities and helping organizations strengthen their security posture, ultimately contributing to a more secure digital landscape for all.</a:t>
            </a:r>
            <a:endParaRPr lang="en-US" sz="1779" dirty="0"/>
          </a:p>
        </p:txBody>
      </p:sp>
      <p:pic>
        <p:nvPicPr>
          <p:cNvPr id="19" name="Image 3" descr="preencoded.png">
            <a:hlinkClick r:id="rId5" tooltip=""/>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31386"/>
          </a:xfrm>
          <a:prstGeom prst="rect">
            <a:avLst/>
          </a:prstGeom>
          <a:solidFill>
            <a:srgbClr val="00002E">
              <a:alpha val="75000"/>
            </a:srgbClr>
          </a:solidFill>
          <a:ln/>
        </p:spPr>
      </p:sp>
      <p:pic>
        <p:nvPicPr>
          <p:cNvPr id="4" name="Image 1" descr="preencoded.png">    </p:cNvPr>
          <p:cNvPicPr>
            <a:picLocks noChangeAspect="1"/>
          </p:cNvPicPr>
          <p:nvPr/>
        </p:nvPicPr>
        <p:blipFill>
          <a:blip r:embed="rId2"/>
          <a:stretch>
            <a:fillRect/>
          </a:stretch>
        </p:blipFill>
        <p:spPr>
          <a:xfrm>
            <a:off x="0" y="0"/>
            <a:ext cx="14630400" cy="2277308"/>
          </a:xfrm>
          <a:prstGeom prst="rect">
            <a:avLst/>
          </a:prstGeom>
        </p:spPr>
      </p:pic>
      <p:sp>
        <p:nvSpPr>
          <p:cNvPr id="5" name="Text 1"/>
          <p:cNvSpPr/>
          <p:nvPr/>
        </p:nvSpPr>
        <p:spPr>
          <a:xfrm>
            <a:off x="1645801" y="2778323"/>
            <a:ext cx="8260080" cy="535900"/>
          </a:xfrm>
          <a:prstGeom prst="rect">
            <a:avLst/>
          </a:prstGeom>
          <a:noFill/>
          <a:ln/>
        </p:spPr>
        <p:txBody>
          <a:bodyPr wrap="none" rtlCol="0" anchor="t"/>
          <a:lstStyle/>
          <a:p>
            <a:pPr indent="0" marL="0">
              <a:lnSpc>
                <a:spcPts val="4219"/>
              </a:lnSpc>
              <a:buNone/>
            </a:pPr>
            <a:r>
              <a:rPr lang="en-US" sz="3376" b="1" dirty="0">
                <a:solidFill>
                  <a:srgbClr val="FFFFFF"/>
                </a:solidFill>
                <a:latin typeface="Nunito" pitchFamily="34" charset="0"/>
                <a:ea typeface="Nunito" pitchFamily="34" charset="-122"/>
                <a:cs typeface="Nunito" pitchFamily="34" charset="-120"/>
              </a:rPr>
              <a:t>Understanding the Bug Bounty Ecosystem</a:t>
            </a:r>
            <a:endParaRPr lang="en-US" sz="3376" dirty="0"/>
          </a:p>
        </p:txBody>
      </p:sp>
      <p:sp>
        <p:nvSpPr>
          <p:cNvPr id="6" name="Shape 2"/>
          <p:cNvSpPr/>
          <p:nvPr/>
        </p:nvSpPr>
        <p:spPr>
          <a:xfrm>
            <a:off x="4230053" y="5453955"/>
            <a:ext cx="409932" cy="409932"/>
          </a:xfrm>
          <a:prstGeom prst="roundRect">
            <a:avLst>
              <a:gd name="adj" fmla="val 66667"/>
            </a:avLst>
          </a:prstGeom>
          <a:solidFill>
            <a:srgbClr val="00002E"/>
          </a:solidFill>
          <a:ln w="15240">
            <a:solidFill>
              <a:srgbClr val="F2B42D"/>
            </a:solidFill>
            <a:prstDash val="solid"/>
          </a:ln>
        </p:spPr>
      </p:sp>
      <p:sp>
        <p:nvSpPr>
          <p:cNvPr id="7" name="Text 3"/>
          <p:cNvSpPr/>
          <p:nvPr/>
        </p:nvSpPr>
        <p:spPr>
          <a:xfrm>
            <a:off x="4357807" y="5530275"/>
            <a:ext cx="154424" cy="257175"/>
          </a:xfrm>
          <a:prstGeom prst="rect">
            <a:avLst/>
          </a:prstGeom>
          <a:noFill/>
          <a:ln/>
        </p:spPr>
        <p:txBody>
          <a:bodyPr wrap="none" rtlCol="0" anchor="t"/>
          <a:lstStyle/>
          <a:p>
            <a:pPr algn="ctr" indent="0" marL="0">
              <a:lnSpc>
                <a:spcPts val="2025"/>
              </a:lnSpc>
              <a:buNone/>
            </a:pPr>
            <a:r>
              <a:rPr lang="en-US" sz="2025" b="1" dirty="0">
                <a:solidFill>
                  <a:srgbClr val="FFFFFF"/>
                </a:solidFill>
                <a:latin typeface="Nunito" pitchFamily="34" charset="0"/>
                <a:ea typeface="Nunito" pitchFamily="34" charset="-122"/>
                <a:cs typeface="Nunito" pitchFamily="34" charset="-120"/>
              </a:rPr>
              <a:t>1</a:t>
            </a:r>
            <a:endParaRPr lang="en-US" sz="2025" dirty="0"/>
          </a:p>
        </p:txBody>
      </p:sp>
      <p:sp>
        <p:nvSpPr>
          <p:cNvPr id="8" name="Text 4"/>
          <p:cNvSpPr/>
          <p:nvPr/>
        </p:nvSpPr>
        <p:spPr>
          <a:xfrm>
            <a:off x="3335179" y="3587472"/>
            <a:ext cx="2199561" cy="267891"/>
          </a:xfrm>
          <a:prstGeom prst="rect">
            <a:avLst/>
          </a:prstGeom>
          <a:noFill/>
          <a:ln/>
        </p:spPr>
        <p:txBody>
          <a:bodyPr wrap="none" rtlCol="0" anchor="t"/>
          <a:lstStyle/>
          <a:p>
            <a:pPr algn="ctr" indent="0" marL="0">
              <a:lnSpc>
                <a:spcPts val="2110"/>
              </a:lnSpc>
              <a:buNone/>
            </a:pPr>
            <a:r>
              <a:rPr lang="en-US" sz="1688" b="1" dirty="0">
                <a:solidFill>
                  <a:srgbClr val="FFFFFF"/>
                </a:solidFill>
                <a:latin typeface="Nunito" pitchFamily="34" charset="0"/>
                <a:ea typeface="Nunito" pitchFamily="34" charset="-122"/>
                <a:cs typeface="Nunito" pitchFamily="34" charset="-120"/>
              </a:rPr>
              <a:t>Defining Bug Bounties</a:t>
            </a:r>
            <a:endParaRPr lang="en-US" sz="1688" dirty="0"/>
          </a:p>
        </p:txBody>
      </p:sp>
      <p:sp>
        <p:nvSpPr>
          <p:cNvPr id="9" name="Text 5"/>
          <p:cNvSpPr/>
          <p:nvPr/>
        </p:nvSpPr>
        <p:spPr>
          <a:xfrm>
            <a:off x="1827967" y="3964662"/>
            <a:ext cx="5213985" cy="874395"/>
          </a:xfrm>
          <a:prstGeom prst="rect">
            <a:avLst/>
          </a:prstGeom>
          <a:noFill/>
          <a:ln/>
        </p:spPr>
        <p:txBody>
          <a:bodyPr wrap="square" rtlCol="0" anchor="t"/>
          <a:lstStyle/>
          <a:p>
            <a:pPr algn="ctr" indent="0" marL="0">
              <a:lnSpc>
                <a:spcPts val="2295"/>
              </a:lnSpc>
              <a:buNone/>
            </a:pPr>
            <a:r>
              <a:rPr lang="en-US" sz="1435" dirty="0">
                <a:solidFill>
                  <a:srgbClr val="FFFFFF"/>
                </a:solidFill>
                <a:latin typeface="PT Sans" pitchFamily="34" charset="0"/>
                <a:ea typeface="PT Sans" pitchFamily="34" charset="-122"/>
                <a:cs typeface="PT Sans" pitchFamily="34" charset="-120"/>
              </a:rPr>
              <a:t>Explore the core concepts of bug bounties, including the role of ethical hackers, bug bounty platforms, and the security landscape they operate in.</a:t>
            </a:r>
            <a:endParaRPr lang="en-US" sz="1435" dirty="0"/>
          </a:p>
        </p:txBody>
      </p:sp>
      <p:sp>
        <p:nvSpPr>
          <p:cNvPr id="10" name="Shape 6"/>
          <p:cNvSpPr/>
          <p:nvPr/>
        </p:nvSpPr>
        <p:spPr>
          <a:xfrm>
            <a:off x="7110293" y="5453955"/>
            <a:ext cx="409932" cy="409932"/>
          </a:xfrm>
          <a:prstGeom prst="roundRect">
            <a:avLst>
              <a:gd name="adj" fmla="val 66667"/>
            </a:avLst>
          </a:prstGeom>
          <a:solidFill>
            <a:srgbClr val="00002E"/>
          </a:solidFill>
          <a:ln w="15240">
            <a:solidFill>
              <a:srgbClr val="D7425E"/>
            </a:solidFill>
            <a:prstDash val="solid"/>
          </a:ln>
        </p:spPr>
      </p:sp>
      <p:sp>
        <p:nvSpPr>
          <p:cNvPr id="11" name="Text 7"/>
          <p:cNvSpPr/>
          <p:nvPr/>
        </p:nvSpPr>
        <p:spPr>
          <a:xfrm>
            <a:off x="7238048" y="5530275"/>
            <a:ext cx="154424" cy="257175"/>
          </a:xfrm>
          <a:prstGeom prst="rect">
            <a:avLst/>
          </a:prstGeom>
          <a:noFill/>
          <a:ln/>
        </p:spPr>
        <p:txBody>
          <a:bodyPr wrap="none" rtlCol="0" anchor="t"/>
          <a:lstStyle/>
          <a:p>
            <a:pPr algn="ctr" indent="0" marL="0">
              <a:lnSpc>
                <a:spcPts val="2025"/>
              </a:lnSpc>
              <a:buNone/>
            </a:pPr>
            <a:r>
              <a:rPr lang="en-US" sz="2025" b="1" dirty="0">
                <a:solidFill>
                  <a:srgbClr val="FFFFFF"/>
                </a:solidFill>
                <a:latin typeface="Nunito" pitchFamily="34" charset="0"/>
                <a:ea typeface="Nunito" pitchFamily="34" charset="-122"/>
                <a:cs typeface="Nunito" pitchFamily="34" charset="-120"/>
              </a:rPr>
              <a:t>2</a:t>
            </a:r>
            <a:endParaRPr lang="en-US" sz="2025" dirty="0"/>
          </a:p>
        </p:txBody>
      </p:sp>
      <p:sp>
        <p:nvSpPr>
          <p:cNvPr id="12" name="Text 8"/>
          <p:cNvSpPr/>
          <p:nvPr/>
        </p:nvSpPr>
        <p:spPr>
          <a:xfrm>
            <a:off x="6220658" y="6478786"/>
            <a:ext cx="2189083" cy="267891"/>
          </a:xfrm>
          <a:prstGeom prst="rect">
            <a:avLst/>
          </a:prstGeom>
          <a:noFill/>
          <a:ln/>
        </p:spPr>
        <p:txBody>
          <a:bodyPr wrap="none" rtlCol="0" anchor="t"/>
          <a:lstStyle/>
          <a:p>
            <a:pPr algn="ctr" indent="0" marL="0">
              <a:lnSpc>
                <a:spcPts val="2110"/>
              </a:lnSpc>
              <a:buNone/>
            </a:pPr>
            <a:r>
              <a:rPr lang="en-US" sz="1688" b="1" dirty="0">
                <a:solidFill>
                  <a:srgbClr val="FFFFFF"/>
                </a:solidFill>
                <a:latin typeface="Nunito" pitchFamily="34" charset="0"/>
                <a:ea typeface="Nunito" pitchFamily="34" charset="-122"/>
                <a:cs typeface="Nunito" pitchFamily="34" charset="-120"/>
              </a:rPr>
              <a:t>Bug Bounty Incentives</a:t>
            </a:r>
            <a:endParaRPr lang="en-US" sz="1688" dirty="0"/>
          </a:p>
        </p:txBody>
      </p:sp>
      <p:sp>
        <p:nvSpPr>
          <p:cNvPr id="13" name="Text 9"/>
          <p:cNvSpPr/>
          <p:nvPr/>
        </p:nvSpPr>
        <p:spPr>
          <a:xfrm>
            <a:off x="4708208" y="6855976"/>
            <a:ext cx="5213985" cy="874395"/>
          </a:xfrm>
          <a:prstGeom prst="rect">
            <a:avLst/>
          </a:prstGeom>
          <a:noFill/>
          <a:ln/>
        </p:spPr>
        <p:txBody>
          <a:bodyPr wrap="square" rtlCol="0" anchor="t"/>
          <a:lstStyle/>
          <a:p>
            <a:pPr algn="ctr" indent="0" marL="0">
              <a:lnSpc>
                <a:spcPts val="2295"/>
              </a:lnSpc>
              <a:buNone/>
            </a:pPr>
            <a:r>
              <a:rPr lang="en-US" sz="1435" dirty="0">
                <a:solidFill>
                  <a:srgbClr val="FFFFFF"/>
                </a:solidFill>
                <a:latin typeface="PT Sans" pitchFamily="34" charset="0"/>
                <a:ea typeface="PT Sans" pitchFamily="34" charset="-122"/>
                <a:cs typeface="PT Sans" pitchFamily="34" charset="-120"/>
              </a:rPr>
              <a:t>Understand the motivations and rewards that drive bug bounty hunters, from financial compensation to the thrill of discovery and recognition.</a:t>
            </a:r>
            <a:endParaRPr lang="en-US" sz="1435" dirty="0"/>
          </a:p>
        </p:txBody>
      </p:sp>
      <p:sp>
        <p:nvSpPr>
          <p:cNvPr id="14" name="Shape 10"/>
          <p:cNvSpPr/>
          <p:nvPr/>
        </p:nvSpPr>
        <p:spPr>
          <a:xfrm>
            <a:off x="9990534" y="5453955"/>
            <a:ext cx="409932" cy="409932"/>
          </a:xfrm>
          <a:prstGeom prst="roundRect">
            <a:avLst>
              <a:gd name="adj" fmla="val 66667"/>
            </a:avLst>
          </a:prstGeom>
          <a:solidFill>
            <a:srgbClr val="00002E"/>
          </a:solidFill>
          <a:ln w="15240">
            <a:solidFill>
              <a:srgbClr val="DD785E"/>
            </a:solidFill>
            <a:prstDash val="solid"/>
          </a:ln>
        </p:spPr>
      </p:sp>
      <p:sp>
        <p:nvSpPr>
          <p:cNvPr id="15" name="Text 11"/>
          <p:cNvSpPr/>
          <p:nvPr/>
        </p:nvSpPr>
        <p:spPr>
          <a:xfrm>
            <a:off x="10118288" y="5530275"/>
            <a:ext cx="154424" cy="257175"/>
          </a:xfrm>
          <a:prstGeom prst="rect">
            <a:avLst/>
          </a:prstGeom>
          <a:noFill/>
          <a:ln/>
        </p:spPr>
        <p:txBody>
          <a:bodyPr wrap="none" rtlCol="0" anchor="t"/>
          <a:lstStyle/>
          <a:p>
            <a:pPr algn="ctr" indent="0" marL="0">
              <a:lnSpc>
                <a:spcPts val="2025"/>
              </a:lnSpc>
              <a:buNone/>
            </a:pPr>
            <a:r>
              <a:rPr lang="en-US" sz="2025" b="1" dirty="0">
                <a:solidFill>
                  <a:srgbClr val="FFFFFF"/>
                </a:solidFill>
                <a:latin typeface="Nunito" pitchFamily="34" charset="0"/>
                <a:ea typeface="Nunito" pitchFamily="34" charset="-122"/>
                <a:cs typeface="Nunito" pitchFamily="34" charset="-120"/>
              </a:rPr>
              <a:t>3</a:t>
            </a:r>
            <a:endParaRPr lang="en-US" sz="2025" dirty="0"/>
          </a:p>
        </p:txBody>
      </p:sp>
      <p:sp>
        <p:nvSpPr>
          <p:cNvPr id="16" name="Text 12"/>
          <p:cNvSpPr/>
          <p:nvPr/>
        </p:nvSpPr>
        <p:spPr>
          <a:xfrm>
            <a:off x="8601313" y="3878937"/>
            <a:ext cx="3188137" cy="267891"/>
          </a:xfrm>
          <a:prstGeom prst="rect">
            <a:avLst/>
          </a:prstGeom>
          <a:noFill/>
          <a:ln/>
        </p:spPr>
        <p:txBody>
          <a:bodyPr wrap="none" rtlCol="0" anchor="t"/>
          <a:lstStyle/>
          <a:p>
            <a:pPr algn="ctr" indent="0" marL="0">
              <a:lnSpc>
                <a:spcPts val="2110"/>
              </a:lnSpc>
              <a:buNone/>
            </a:pPr>
            <a:r>
              <a:rPr lang="en-US" sz="1688" b="1" dirty="0">
                <a:solidFill>
                  <a:srgbClr val="FFFFFF"/>
                </a:solidFill>
                <a:latin typeface="Nunito" pitchFamily="34" charset="0"/>
                <a:ea typeface="Nunito" pitchFamily="34" charset="-122"/>
                <a:cs typeface="Nunito" pitchFamily="34" charset="-120"/>
              </a:rPr>
              <a:t>Legal and Ethical Considerations</a:t>
            </a:r>
            <a:endParaRPr lang="en-US" sz="1688" dirty="0"/>
          </a:p>
        </p:txBody>
      </p:sp>
      <p:sp>
        <p:nvSpPr>
          <p:cNvPr id="17" name="Text 13"/>
          <p:cNvSpPr/>
          <p:nvPr/>
        </p:nvSpPr>
        <p:spPr>
          <a:xfrm>
            <a:off x="7588448" y="4256127"/>
            <a:ext cx="5213985" cy="582930"/>
          </a:xfrm>
          <a:prstGeom prst="rect">
            <a:avLst/>
          </a:prstGeom>
          <a:noFill/>
          <a:ln/>
        </p:spPr>
        <p:txBody>
          <a:bodyPr wrap="square" rtlCol="0" anchor="t"/>
          <a:lstStyle/>
          <a:p>
            <a:pPr algn="ctr" indent="0" marL="0">
              <a:lnSpc>
                <a:spcPts val="2295"/>
              </a:lnSpc>
              <a:buNone/>
            </a:pPr>
            <a:r>
              <a:rPr lang="en-US" sz="1435" dirty="0">
                <a:solidFill>
                  <a:srgbClr val="FFFFFF"/>
                </a:solidFill>
                <a:latin typeface="PT Sans" pitchFamily="34" charset="0"/>
                <a:ea typeface="PT Sans" pitchFamily="34" charset="-122"/>
                <a:cs typeface="PT Sans" pitchFamily="34" charset="-120"/>
              </a:rPr>
              <a:t>Delve into the importance of adhering to legal guidelines and ethical principles when participating in bug bounty programs.</a:t>
            </a:r>
            <a:endParaRPr lang="en-US" sz="1435" dirty="0"/>
          </a:p>
        </p:txBody>
      </p:sp>
      <p:pic>
        <p:nvPicPr>
          <p:cNvPr id="18"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sp>
        <p:nvSpPr>
          <p:cNvPr id="4" name="Text 1"/>
          <p:cNvSpPr/>
          <p:nvPr/>
        </p:nvSpPr>
        <p:spPr>
          <a:xfrm>
            <a:off x="837724" y="1911191"/>
            <a:ext cx="9580602" cy="704017"/>
          </a:xfrm>
          <a:prstGeom prst="rect">
            <a:avLst/>
          </a:prstGeom>
          <a:noFill/>
          <a:ln/>
        </p:spPr>
        <p:txBody>
          <a:bodyPr wrap="none" rtlCol="0" anchor="t"/>
          <a:lstStyle/>
          <a:p>
            <a:pPr indent="0" marL="0">
              <a:lnSpc>
                <a:spcPts val="5544"/>
              </a:lnSpc>
              <a:buNone/>
            </a:pPr>
            <a:r>
              <a:rPr lang="en-US" sz="4435" b="1" dirty="0">
                <a:solidFill>
                  <a:srgbClr val="FFFFFF"/>
                </a:solidFill>
                <a:latin typeface="Nunito" pitchFamily="34" charset="0"/>
                <a:ea typeface="Nunito" pitchFamily="34" charset="-122"/>
                <a:cs typeface="Nunito" pitchFamily="34" charset="-120"/>
              </a:rPr>
              <a:t>Setting up Your Hacking Environment</a:t>
            </a:r>
            <a:endParaRPr lang="en-US" sz="4435" dirty="0"/>
          </a:p>
        </p:txBody>
      </p:sp>
      <p:sp>
        <p:nvSpPr>
          <p:cNvPr id="5" name="Text 2"/>
          <p:cNvSpPr/>
          <p:nvPr/>
        </p:nvSpPr>
        <p:spPr>
          <a:xfrm>
            <a:off x="837724" y="3213497"/>
            <a:ext cx="3073598" cy="351949"/>
          </a:xfrm>
          <a:prstGeom prst="rect">
            <a:avLst/>
          </a:prstGeom>
          <a:noFill/>
          <a:ln/>
        </p:spPr>
        <p:txBody>
          <a:bodyPr wrap="none" rtlCol="0" anchor="t"/>
          <a:lstStyle/>
          <a:p>
            <a:pPr indent="0" marL="0">
              <a:lnSpc>
                <a:spcPts val="2772"/>
              </a:lnSpc>
              <a:buNone/>
            </a:pPr>
            <a:r>
              <a:rPr lang="en-US" sz="2218" b="1" dirty="0">
                <a:solidFill>
                  <a:srgbClr val="FFFFFF"/>
                </a:solidFill>
                <a:latin typeface="Nunito" pitchFamily="34" charset="0"/>
                <a:ea typeface="Nunito" pitchFamily="34" charset="-122"/>
                <a:cs typeface="Nunito" pitchFamily="34" charset="-120"/>
              </a:rPr>
              <a:t>Hardware and Software</a:t>
            </a:r>
            <a:endParaRPr lang="en-US" sz="2218" dirty="0"/>
          </a:p>
        </p:txBody>
      </p:sp>
      <p:sp>
        <p:nvSpPr>
          <p:cNvPr id="6" name="Text 3"/>
          <p:cNvSpPr/>
          <p:nvPr/>
        </p:nvSpPr>
        <p:spPr>
          <a:xfrm>
            <a:off x="837724" y="3804761"/>
            <a:ext cx="3928586" cy="2298144"/>
          </a:xfrm>
          <a:prstGeom prst="rect">
            <a:avLst/>
          </a:prstGeom>
          <a:noFill/>
          <a:ln/>
        </p:spPr>
        <p:txBody>
          <a:bodyPr wrap="square" rtlCol="0" anchor="t"/>
          <a:lstStyle/>
          <a:p>
            <a:pPr indent="0" marL="0">
              <a:lnSpc>
                <a:spcPts val="3016"/>
              </a:lnSpc>
              <a:buNone/>
            </a:pPr>
            <a:r>
              <a:rPr lang="en-US" sz="1885" dirty="0">
                <a:solidFill>
                  <a:srgbClr val="FFFFFF"/>
                </a:solidFill>
                <a:latin typeface="PT Sans" pitchFamily="34" charset="0"/>
                <a:ea typeface="PT Sans" pitchFamily="34" charset="-122"/>
                <a:cs typeface="PT Sans" pitchFamily="34" charset="-120"/>
              </a:rPr>
              <a:t>Gather the necessary tools and software, such as virtual machines, network scanners, and web application testing suites, to create a secure and efficient hacking environment.</a:t>
            </a:r>
            <a:endParaRPr lang="en-US" sz="1885" dirty="0"/>
          </a:p>
        </p:txBody>
      </p:sp>
      <p:sp>
        <p:nvSpPr>
          <p:cNvPr id="7" name="Text 4"/>
          <p:cNvSpPr/>
          <p:nvPr/>
        </p:nvSpPr>
        <p:spPr>
          <a:xfrm>
            <a:off x="5357813" y="3213497"/>
            <a:ext cx="3652838" cy="351949"/>
          </a:xfrm>
          <a:prstGeom prst="rect">
            <a:avLst/>
          </a:prstGeom>
          <a:noFill/>
          <a:ln/>
        </p:spPr>
        <p:txBody>
          <a:bodyPr wrap="none" rtlCol="0" anchor="t"/>
          <a:lstStyle/>
          <a:p>
            <a:pPr indent="0" marL="0">
              <a:lnSpc>
                <a:spcPts val="2772"/>
              </a:lnSpc>
              <a:buNone/>
            </a:pPr>
            <a:r>
              <a:rPr lang="en-US" sz="2218" b="1" dirty="0">
                <a:solidFill>
                  <a:srgbClr val="FFFFFF"/>
                </a:solidFill>
                <a:latin typeface="Nunito" pitchFamily="34" charset="0"/>
                <a:ea typeface="Nunito" pitchFamily="34" charset="-122"/>
                <a:cs typeface="Nunito" pitchFamily="34" charset="-120"/>
              </a:rPr>
              <a:t>Cybersecurity Fundamentals</a:t>
            </a:r>
            <a:endParaRPr lang="en-US" sz="2218" dirty="0"/>
          </a:p>
        </p:txBody>
      </p:sp>
      <p:sp>
        <p:nvSpPr>
          <p:cNvPr id="8" name="Text 5"/>
          <p:cNvSpPr/>
          <p:nvPr/>
        </p:nvSpPr>
        <p:spPr>
          <a:xfrm>
            <a:off x="5357813" y="3804761"/>
            <a:ext cx="3928586" cy="2298144"/>
          </a:xfrm>
          <a:prstGeom prst="rect">
            <a:avLst/>
          </a:prstGeom>
          <a:noFill/>
          <a:ln/>
        </p:spPr>
        <p:txBody>
          <a:bodyPr wrap="square" rtlCol="0" anchor="t"/>
          <a:lstStyle/>
          <a:p>
            <a:pPr indent="0" marL="0">
              <a:lnSpc>
                <a:spcPts val="3016"/>
              </a:lnSpc>
              <a:buNone/>
            </a:pPr>
            <a:r>
              <a:rPr lang="en-US" sz="1885" dirty="0">
                <a:solidFill>
                  <a:srgbClr val="FFFFFF"/>
                </a:solidFill>
                <a:latin typeface="PT Sans" pitchFamily="34" charset="0"/>
                <a:ea typeface="PT Sans" pitchFamily="34" charset="-122"/>
                <a:cs typeface="PT Sans" pitchFamily="34" charset="-120"/>
              </a:rPr>
              <a:t>Strengthen your understanding of cybersecurity principles, including network protocols, vulnerability assessment, and exploitation techniques, to enhance your bug bounty prowess.</a:t>
            </a:r>
            <a:endParaRPr lang="en-US" sz="1885" dirty="0"/>
          </a:p>
        </p:txBody>
      </p:sp>
      <p:sp>
        <p:nvSpPr>
          <p:cNvPr id="9" name="Text 6"/>
          <p:cNvSpPr/>
          <p:nvPr/>
        </p:nvSpPr>
        <p:spPr>
          <a:xfrm>
            <a:off x="9877901" y="3213497"/>
            <a:ext cx="3086814" cy="351949"/>
          </a:xfrm>
          <a:prstGeom prst="rect">
            <a:avLst/>
          </a:prstGeom>
          <a:noFill/>
          <a:ln/>
        </p:spPr>
        <p:txBody>
          <a:bodyPr wrap="none" rtlCol="0" anchor="t"/>
          <a:lstStyle/>
          <a:p>
            <a:pPr indent="0" marL="0">
              <a:lnSpc>
                <a:spcPts val="2772"/>
              </a:lnSpc>
              <a:buNone/>
            </a:pPr>
            <a:r>
              <a:rPr lang="en-US" sz="2218" b="1" dirty="0">
                <a:solidFill>
                  <a:srgbClr val="FFFFFF"/>
                </a:solidFill>
                <a:latin typeface="Nunito" pitchFamily="34" charset="0"/>
                <a:ea typeface="Nunito" pitchFamily="34" charset="-122"/>
                <a:cs typeface="Nunito" pitchFamily="34" charset="-120"/>
              </a:rPr>
              <a:t>Ethical Hacking Mindset</a:t>
            </a:r>
            <a:endParaRPr lang="en-US" sz="2218" dirty="0"/>
          </a:p>
        </p:txBody>
      </p:sp>
      <p:sp>
        <p:nvSpPr>
          <p:cNvPr id="10" name="Text 7"/>
          <p:cNvSpPr/>
          <p:nvPr/>
        </p:nvSpPr>
        <p:spPr>
          <a:xfrm>
            <a:off x="9877901" y="3804761"/>
            <a:ext cx="3928586" cy="1532096"/>
          </a:xfrm>
          <a:prstGeom prst="rect">
            <a:avLst/>
          </a:prstGeom>
          <a:noFill/>
          <a:ln/>
        </p:spPr>
        <p:txBody>
          <a:bodyPr wrap="square" rtlCol="0" anchor="t"/>
          <a:lstStyle/>
          <a:p>
            <a:pPr indent="0" marL="0">
              <a:lnSpc>
                <a:spcPts val="3016"/>
              </a:lnSpc>
              <a:buNone/>
            </a:pPr>
            <a:r>
              <a:rPr lang="en-US" sz="1885" dirty="0">
                <a:solidFill>
                  <a:srgbClr val="FFFFFF"/>
                </a:solidFill>
                <a:latin typeface="PT Sans" pitchFamily="34" charset="0"/>
                <a:ea typeface="PT Sans" pitchFamily="34" charset="-122"/>
                <a:cs typeface="PT Sans" pitchFamily="34" charset="-120"/>
              </a:rPr>
              <a:t>Cultivate the right mindset for ethical hacking, focusing on curiosity, attention to detail, and a commitment to responsible disclosure.</a:t>
            </a:r>
            <a:endParaRPr lang="en-US" sz="1885" dirty="0"/>
          </a:p>
        </p:txBody>
      </p:sp>
      <p:pic>
        <p:nvPicPr>
          <p:cNvPr id="11"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pic>
        <p:nvPicPr>
          <p:cNvPr id="4" name="Image 1" descr="preencoded.png">    </p:cNvPr>
          <p:cNvPicPr>
            <a:picLocks noChangeAspect="1"/>
          </p:cNvPicPr>
          <p:nvPr/>
        </p:nvPicPr>
        <p:blipFill>
          <a:blip r:embed="rId2"/>
          <a:stretch>
            <a:fillRect/>
          </a:stretch>
        </p:blipFill>
        <p:spPr>
          <a:xfrm>
            <a:off x="9144000" y="0"/>
            <a:ext cx="5486400" cy="8229600"/>
          </a:xfrm>
          <a:prstGeom prst="rect">
            <a:avLst/>
          </a:prstGeom>
        </p:spPr>
      </p:pic>
      <p:pic>
        <p:nvPicPr>
          <p:cNvPr id="5" name="Image 2" descr="preencoded.png">    </p:cNvPr>
          <p:cNvPicPr>
            <a:picLocks noChangeAspect="1"/>
          </p:cNvPicPr>
          <p:nvPr/>
        </p:nvPicPr>
        <p:blipFill>
          <a:blip r:embed="rId3"/>
          <a:stretch>
            <a:fillRect/>
          </a:stretch>
        </p:blipFill>
        <p:spPr>
          <a:xfrm>
            <a:off x="9377601" y="2232541"/>
            <a:ext cx="5019199" cy="3764399"/>
          </a:xfrm>
          <a:prstGeom prst="rect">
            <a:avLst/>
          </a:prstGeom>
        </p:spPr>
      </p:pic>
      <p:sp>
        <p:nvSpPr>
          <p:cNvPr id="6" name="Text 1"/>
          <p:cNvSpPr/>
          <p:nvPr/>
        </p:nvSpPr>
        <p:spPr>
          <a:xfrm>
            <a:off x="654248" y="1537811"/>
            <a:ext cx="7835503" cy="1099423"/>
          </a:xfrm>
          <a:prstGeom prst="rect">
            <a:avLst/>
          </a:prstGeom>
          <a:noFill/>
          <a:ln/>
        </p:spPr>
        <p:txBody>
          <a:bodyPr wrap="square" rtlCol="0" anchor="t"/>
          <a:lstStyle/>
          <a:p>
            <a:pPr indent="0" marL="0">
              <a:lnSpc>
                <a:spcPts val="4329"/>
              </a:lnSpc>
              <a:buNone/>
            </a:pPr>
            <a:r>
              <a:rPr lang="en-US" sz="3463" b="1" dirty="0">
                <a:solidFill>
                  <a:srgbClr val="FFFFFF"/>
                </a:solidFill>
                <a:latin typeface="Nunito" pitchFamily="34" charset="0"/>
                <a:ea typeface="Nunito" pitchFamily="34" charset="-122"/>
                <a:cs typeface="Nunito" pitchFamily="34" charset="-120"/>
              </a:rPr>
              <a:t>Reconnaissance and Information Gathering</a:t>
            </a:r>
            <a:endParaRPr lang="en-US" sz="3463" dirty="0"/>
          </a:p>
        </p:txBody>
      </p:sp>
      <p:sp>
        <p:nvSpPr>
          <p:cNvPr id="7" name="Shape 2"/>
          <p:cNvSpPr/>
          <p:nvPr/>
        </p:nvSpPr>
        <p:spPr>
          <a:xfrm>
            <a:off x="654248" y="3127891"/>
            <a:ext cx="420529" cy="420529"/>
          </a:xfrm>
          <a:prstGeom prst="roundRect">
            <a:avLst>
              <a:gd name="adj" fmla="val 66679"/>
            </a:avLst>
          </a:prstGeom>
          <a:solidFill>
            <a:srgbClr val="00002E"/>
          </a:solidFill>
          <a:ln w="22860">
            <a:solidFill>
              <a:srgbClr val="F2B42D"/>
            </a:solidFill>
            <a:prstDash val="solid"/>
          </a:ln>
        </p:spPr>
      </p:sp>
      <p:sp>
        <p:nvSpPr>
          <p:cNvPr id="8" name="Text 3"/>
          <p:cNvSpPr/>
          <p:nvPr/>
        </p:nvSpPr>
        <p:spPr>
          <a:xfrm>
            <a:off x="785336" y="3206115"/>
            <a:ext cx="158353" cy="263962"/>
          </a:xfrm>
          <a:prstGeom prst="rect">
            <a:avLst/>
          </a:prstGeom>
          <a:noFill/>
          <a:ln/>
        </p:spPr>
        <p:txBody>
          <a:bodyPr wrap="none" rtlCol="0" anchor="t"/>
          <a:lstStyle/>
          <a:p>
            <a:pPr algn="ctr" indent="0" marL="0">
              <a:lnSpc>
                <a:spcPts val="2078"/>
              </a:lnSpc>
              <a:buNone/>
            </a:pPr>
            <a:r>
              <a:rPr lang="en-US" sz="2078" b="1" dirty="0">
                <a:solidFill>
                  <a:srgbClr val="FFFFFF"/>
                </a:solidFill>
                <a:latin typeface="Nunito" pitchFamily="34" charset="0"/>
                <a:ea typeface="Nunito" pitchFamily="34" charset="-122"/>
                <a:cs typeface="Nunito" pitchFamily="34" charset="-120"/>
              </a:rPr>
              <a:t>1</a:t>
            </a:r>
            <a:endParaRPr lang="en-US" sz="2078" dirty="0"/>
          </a:p>
        </p:txBody>
      </p:sp>
      <p:sp>
        <p:nvSpPr>
          <p:cNvPr id="9" name="Text 4"/>
          <p:cNvSpPr/>
          <p:nvPr/>
        </p:nvSpPr>
        <p:spPr>
          <a:xfrm>
            <a:off x="1261705" y="3127891"/>
            <a:ext cx="2199203" cy="274796"/>
          </a:xfrm>
          <a:prstGeom prst="rect">
            <a:avLst/>
          </a:prstGeom>
          <a:noFill/>
          <a:ln/>
        </p:spPr>
        <p:txBody>
          <a:bodyPr wrap="none" rtlCol="0" anchor="t"/>
          <a:lstStyle/>
          <a:p>
            <a:pPr indent="0" marL="0">
              <a:lnSpc>
                <a:spcPts val="2165"/>
              </a:lnSpc>
              <a:buNone/>
            </a:pPr>
            <a:r>
              <a:rPr lang="en-US" sz="1732" b="1" dirty="0">
                <a:solidFill>
                  <a:srgbClr val="FFFFFF"/>
                </a:solidFill>
                <a:latin typeface="Nunito" pitchFamily="34" charset="0"/>
                <a:ea typeface="Nunito" pitchFamily="34" charset="-122"/>
                <a:cs typeface="Nunito" pitchFamily="34" charset="-120"/>
              </a:rPr>
              <a:t>Target Identification</a:t>
            </a:r>
            <a:endParaRPr lang="en-US" sz="1732" dirty="0"/>
          </a:p>
        </p:txBody>
      </p:sp>
      <p:sp>
        <p:nvSpPr>
          <p:cNvPr id="10" name="Text 5"/>
          <p:cNvSpPr/>
          <p:nvPr/>
        </p:nvSpPr>
        <p:spPr>
          <a:xfrm>
            <a:off x="1261705" y="3514844"/>
            <a:ext cx="3216831" cy="1196340"/>
          </a:xfrm>
          <a:prstGeom prst="rect">
            <a:avLst/>
          </a:prstGeom>
          <a:noFill/>
          <a:ln/>
        </p:spPr>
        <p:txBody>
          <a:bodyPr wrap="square" rtlCol="0" anchor="t"/>
          <a:lstStyle/>
          <a:p>
            <a:pPr indent="0" marL="0">
              <a:lnSpc>
                <a:spcPts val="2355"/>
              </a:lnSpc>
              <a:buNone/>
            </a:pPr>
            <a:r>
              <a:rPr lang="en-US" sz="1472" dirty="0">
                <a:solidFill>
                  <a:srgbClr val="FFFFFF"/>
                </a:solidFill>
                <a:latin typeface="PT Sans" pitchFamily="34" charset="0"/>
                <a:ea typeface="PT Sans" pitchFamily="34" charset="-122"/>
                <a:cs typeface="PT Sans" pitchFamily="34" charset="-120"/>
              </a:rPr>
              <a:t>Discover and prioritize potential targets, such as websites, web applications, and online services, for your bug bounty hunting.</a:t>
            </a:r>
            <a:endParaRPr lang="en-US" sz="1472" dirty="0"/>
          </a:p>
        </p:txBody>
      </p:sp>
      <p:sp>
        <p:nvSpPr>
          <p:cNvPr id="11" name="Shape 6"/>
          <p:cNvSpPr/>
          <p:nvPr/>
        </p:nvSpPr>
        <p:spPr>
          <a:xfrm>
            <a:off x="4665464" y="3127891"/>
            <a:ext cx="420529" cy="420529"/>
          </a:xfrm>
          <a:prstGeom prst="roundRect">
            <a:avLst>
              <a:gd name="adj" fmla="val 66679"/>
            </a:avLst>
          </a:prstGeom>
          <a:solidFill>
            <a:srgbClr val="00002E"/>
          </a:solidFill>
          <a:ln w="22860">
            <a:solidFill>
              <a:srgbClr val="D7425E"/>
            </a:solidFill>
            <a:prstDash val="solid"/>
          </a:ln>
        </p:spPr>
      </p:sp>
      <p:sp>
        <p:nvSpPr>
          <p:cNvPr id="12" name="Text 7"/>
          <p:cNvSpPr/>
          <p:nvPr/>
        </p:nvSpPr>
        <p:spPr>
          <a:xfrm>
            <a:off x="4796552" y="3206115"/>
            <a:ext cx="158353" cy="263962"/>
          </a:xfrm>
          <a:prstGeom prst="rect">
            <a:avLst/>
          </a:prstGeom>
          <a:noFill/>
          <a:ln/>
        </p:spPr>
        <p:txBody>
          <a:bodyPr wrap="none" rtlCol="0" anchor="t"/>
          <a:lstStyle/>
          <a:p>
            <a:pPr algn="ctr" indent="0" marL="0">
              <a:lnSpc>
                <a:spcPts val="2078"/>
              </a:lnSpc>
              <a:buNone/>
            </a:pPr>
            <a:r>
              <a:rPr lang="en-US" sz="2078" b="1" dirty="0">
                <a:solidFill>
                  <a:srgbClr val="FFFFFF"/>
                </a:solidFill>
                <a:latin typeface="Nunito" pitchFamily="34" charset="0"/>
                <a:ea typeface="Nunito" pitchFamily="34" charset="-122"/>
                <a:cs typeface="Nunito" pitchFamily="34" charset="-120"/>
              </a:rPr>
              <a:t>2</a:t>
            </a:r>
            <a:endParaRPr lang="en-US" sz="2078" dirty="0"/>
          </a:p>
        </p:txBody>
      </p:sp>
      <p:sp>
        <p:nvSpPr>
          <p:cNvPr id="13" name="Text 8"/>
          <p:cNvSpPr/>
          <p:nvPr/>
        </p:nvSpPr>
        <p:spPr>
          <a:xfrm>
            <a:off x="5272921" y="3127891"/>
            <a:ext cx="3025735" cy="274796"/>
          </a:xfrm>
          <a:prstGeom prst="rect">
            <a:avLst/>
          </a:prstGeom>
          <a:noFill/>
          <a:ln/>
        </p:spPr>
        <p:txBody>
          <a:bodyPr wrap="none" rtlCol="0" anchor="t"/>
          <a:lstStyle/>
          <a:p>
            <a:pPr indent="0" marL="0">
              <a:lnSpc>
                <a:spcPts val="2165"/>
              </a:lnSpc>
              <a:buNone/>
            </a:pPr>
            <a:r>
              <a:rPr lang="en-US" sz="1732" b="1" dirty="0">
                <a:solidFill>
                  <a:srgbClr val="FFFFFF"/>
                </a:solidFill>
                <a:latin typeface="Nunito" pitchFamily="34" charset="0"/>
                <a:ea typeface="Nunito" pitchFamily="34" charset="-122"/>
                <a:cs typeface="Nunito" pitchFamily="34" charset="-120"/>
              </a:rPr>
              <a:t>Passive Information Gathering</a:t>
            </a:r>
            <a:endParaRPr lang="en-US" sz="1732" dirty="0"/>
          </a:p>
        </p:txBody>
      </p:sp>
      <p:sp>
        <p:nvSpPr>
          <p:cNvPr id="14" name="Text 9"/>
          <p:cNvSpPr/>
          <p:nvPr/>
        </p:nvSpPr>
        <p:spPr>
          <a:xfrm>
            <a:off x="5272921" y="3514844"/>
            <a:ext cx="3216831" cy="1196340"/>
          </a:xfrm>
          <a:prstGeom prst="rect">
            <a:avLst/>
          </a:prstGeom>
          <a:noFill/>
          <a:ln/>
        </p:spPr>
        <p:txBody>
          <a:bodyPr wrap="square" rtlCol="0" anchor="t"/>
          <a:lstStyle/>
          <a:p>
            <a:pPr indent="0" marL="0">
              <a:lnSpc>
                <a:spcPts val="2355"/>
              </a:lnSpc>
              <a:buNone/>
            </a:pPr>
            <a:r>
              <a:rPr lang="en-US" sz="1472" dirty="0">
                <a:solidFill>
                  <a:srgbClr val="FFFFFF"/>
                </a:solidFill>
                <a:latin typeface="PT Sans" pitchFamily="34" charset="0"/>
                <a:ea typeface="PT Sans" pitchFamily="34" charset="-122"/>
                <a:cs typeface="PT Sans" pitchFamily="34" charset="-120"/>
              </a:rPr>
              <a:t>Utilize techniques like OSINT (Open-Source Intelligence) to gather valuable information about your targets without directly interacting with them.</a:t>
            </a:r>
            <a:endParaRPr lang="en-US" sz="1472" dirty="0"/>
          </a:p>
        </p:txBody>
      </p:sp>
      <p:sp>
        <p:nvSpPr>
          <p:cNvPr id="15" name="Shape 10"/>
          <p:cNvSpPr/>
          <p:nvPr/>
        </p:nvSpPr>
        <p:spPr>
          <a:xfrm>
            <a:off x="654248" y="5108377"/>
            <a:ext cx="420529" cy="420529"/>
          </a:xfrm>
          <a:prstGeom prst="roundRect">
            <a:avLst>
              <a:gd name="adj" fmla="val 66679"/>
            </a:avLst>
          </a:prstGeom>
          <a:solidFill>
            <a:srgbClr val="00002E"/>
          </a:solidFill>
          <a:ln w="22860">
            <a:solidFill>
              <a:srgbClr val="DD785E"/>
            </a:solidFill>
            <a:prstDash val="solid"/>
          </a:ln>
        </p:spPr>
      </p:sp>
      <p:sp>
        <p:nvSpPr>
          <p:cNvPr id="16" name="Text 11"/>
          <p:cNvSpPr/>
          <p:nvPr/>
        </p:nvSpPr>
        <p:spPr>
          <a:xfrm>
            <a:off x="785336" y="5186601"/>
            <a:ext cx="158353" cy="263962"/>
          </a:xfrm>
          <a:prstGeom prst="rect">
            <a:avLst/>
          </a:prstGeom>
          <a:noFill/>
          <a:ln/>
        </p:spPr>
        <p:txBody>
          <a:bodyPr wrap="none" rtlCol="0" anchor="t"/>
          <a:lstStyle/>
          <a:p>
            <a:pPr algn="ctr" indent="0" marL="0">
              <a:lnSpc>
                <a:spcPts val="2078"/>
              </a:lnSpc>
              <a:buNone/>
            </a:pPr>
            <a:r>
              <a:rPr lang="en-US" sz="2078" b="1" dirty="0">
                <a:solidFill>
                  <a:srgbClr val="FFFFFF"/>
                </a:solidFill>
                <a:latin typeface="Nunito" pitchFamily="34" charset="0"/>
                <a:ea typeface="Nunito" pitchFamily="34" charset="-122"/>
                <a:cs typeface="Nunito" pitchFamily="34" charset="-120"/>
              </a:rPr>
              <a:t>3</a:t>
            </a:r>
            <a:endParaRPr lang="en-US" sz="2078" dirty="0"/>
          </a:p>
        </p:txBody>
      </p:sp>
      <p:sp>
        <p:nvSpPr>
          <p:cNvPr id="17" name="Text 12"/>
          <p:cNvSpPr/>
          <p:nvPr/>
        </p:nvSpPr>
        <p:spPr>
          <a:xfrm>
            <a:off x="1261705" y="5108377"/>
            <a:ext cx="2278142" cy="274796"/>
          </a:xfrm>
          <a:prstGeom prst="rect">
            <a:avLst/>
          </a:prstGeom>
          <a:noFill/>
          <a:ln/>
        </p:spPr>
        <p:txBody>
          <a:bodyPr wrap="none" rtlCol="0" anchor="t"/>
          <a:lstStyle/>
          <a:p>
            <a:pPr indent="0" marL="0">
              <a:lnSpc>
                <a:spcPts val="2165"/>
              </a:lnSpc>
              <a:buNone/>
            </a:pPr>
            <a:r>
              <a:rPr lang="en-US" sz="1732" b="1" dirty="0">
                <a:solidFill>
                  <a:srgbClr val="FFFFFF"/>
                </a:solidFill>
                <a:latin typeface="Nunito" pitchFamily="34" charset="0"/>
                <a:ea typeface="Nunito" pitchFamily="34" charset="-122"/>
                <a:cs typeface="Nunito" pitchFamily="34" charset="-120"/>
              </a:rPr>
              <a:t>Active Reconnaissance</a:t>
            </a:r>
            <a:endParaRPr lang="en-US" sz="1732" dirty="0"/>
          </a:p>
        </p:txBody>
      </p:sp>
      <p:sp>
        <p:nvSpPr>
          <p:cNvPr id="18" name="Text 13"/>
          <p:cNvSpPr/>
          <p:nvPr/>
        </p:nvSpPr>
        <p:spPr>
          <a:xfrm>
            <a:off x="1261705" y="5495330"/>
            <a:ext cx="3216831" cy="1196340"/>
          </a:xfrm>
          <a:prstGeom prst="rect">
            <a:avLst/>
          </a:prstGeom>
          <a:noFill/>
          <a:ln/>
        </p:spPr>
        <p:txBody>
          <a:bodyPr wrap="square" rtlCol="0" anchor="t"/>
          <a:lstStyle/>
          <a:p>
            <a:pPr indent="0" marL="0">
              <a:lnSpc>
                <a:spcPts val="2355"/>
              </a:lnSpc>
              <a:buNone/>
            </a:pPr>
            <a:r>
              <a:rPr lang="en-US" sz="1472" dirty="0">
                <a:solidFill>
                  <a:srgbClr val="FFFFFF"/>
                </a:solidFill>
                <a:latin typeface="PT Sans" pitchFamily="34" charset="0"/>
                <a:ea typeface="PT Sans" pitchFamily="34" charset="-122"/>
                <a:cs typeface="PT Sans" pitchFamily="34" charset="-120"/>
              </a:rPr>
              <a:t>Employ active scanning and probing methods to uncover additional details about your targets, while adhering to ethical guidelines.</a:t>
            </a:r>
            <a:endParaRPr lang="en-US" sz="1472" dirty="0"/>
          </a:p>
        </p:txBody>
      </p:sp>
      <p:sp>
        <p:nvSpPr>
          <p:cNvPr id="19" name="Shape 14"/>
          <p:cNvSpPr/>
          <p:nvPr/>
        </p:nvSpPr>
        <p:spPr>
          <a:xfrm>
            <a:off x="4665464" y="5108377"/>
            <a:ext cx="420529" cy="420529"/>
          </a:xfrm>
          <a:prstGeom prst="roundRect">
            <a:avLst>
              <a:gd name="adj" fmla="val 66679"/>
            </a:avLst>
          </a:prstGeom>
          <a:solidFill>
            <a:srgbClr val="00002E"/>
          </a:solidFill>
          <a:ln w="22860">
            <a:solidFill>
              <a:srgbClr val="48A8E2"/>
            </a:solidFill>
            <a:prstDash val="solid"/>
          </a:ln>
        </p:spPr>
      </p:sp>
      <p:sp>
        <p:nvSpPr>
          <p:cNvPr id="20" name="Text 15"/>
          <p:cNvSpPr/>
          <p:nvPr/>
        </p:nvSpPr>
        <p:spPr>
          <a:xfrm>
            <a:off x="4796552" y="5186601"/>
            <a:ext cx="158353" cy="263962"/>
          </a:xfrm>
          <a:prstGeom prst="rect">
            <a:avLst/>
          </a:prstGeom>
          <a:noFill/>
          <a:ln/>
        </p:spPr>
        <p:txBody>
          <a:bodyPr wrap="none" rtlCol="0" anchor="t"/>
          <a:lstStyle/>
          <a:p>
            <a:pPr algn="ctr" indent="0" marL="0">
              <a:lnSpc>
                <a:spcPts val="2078"/>
              </a:lnSpc>
              <a:buNone/>
            </a:pPr>
            <a:r>
              <a:rPr lang="en-US" sz="2078" b="1" dirty="0">
                <a:solidFill>
                  <a:srgbClr val="FFFFFF"/>
                </a:solidFill>
                <a:latin typeface="Nunito" pitchFamily="34" charset="0"/>
                <a:ea typeface="Nunito" pitchFamily="34" charset="-122"/>
                <a:cs typeface="Nunito" pitchFamily="34" charset="-120"/>
              </a:rPr>
              <a:t>4</a:t>
            </a:r>
            <a:endParaRPr lang="en-US" sz="2078" dirty="0"/>
          </a:p>
        </p:txBody>
      </p:sp>
      <p:sp>
        <p:nvSpPr>
          <p:cNvPr id="21" name="Text 16"/>
          <p:cNvSpPr/>
          <p:nvPr/>
        </p:nvSpPr>
        <p:spPr>
          <a:xfrm>
            <a:off x="5272921" y="5108377"/>
            <a:ext cx="2199203" cy="274796"/>
          </a:xfrm>
          <a:prstGeom prst="rect">
            <a:avLst/>
          </a:prstGeom>
          <a:noFill/>
          <a:ln/>
        </p:spPr>
        <p:txBody>
          <a:bodyPr wrap="none" rtlCol="0" anchor="t"/>
          <a:lstStyle/>
          <a:p>
            <a:pPr indent="0" marL="0">
              <a:lnSpc>
                <a:spcPts val="2165"/>
              </a:lnSpc>
              <a:buNone/>
            </a:pPr>
            <a:r>
              <a:rPr lang="en-US" sz="1732" b="1" dirty="0">
                <a:solidFill>
                  <a:srgbClr val="FFFFFF"/>
                </a:solidFill>
                <a:latin typeface="Nunito" pitchFamily="34" charset="0"/>
                <a:ea typeface="Nunito" pitchFamily="34" charset="-122"/>
                <a:cs typeface="Nunito" pitchFamily="34" charset="-120"/>
              </a:rPr>
              <a:t>Risk Assessment</a:t>
            </a:r>
            <a:endParaRPr lang="en-US" sz="1732" dirty="0"/>
          </a:p>
        </p:txBody>
      </p:sp>
      <p:sp>
        <p:nvSpPr>
          <p:cNvPr id="22" name="Text 17"/>
          <p:cNvSpPr/>
          <p:nvPr/>
        </p:nvSpPr>
        <p:spPr>
          <a:xfrm>
            <a:off x="5272921" y="5495330"/>
            <a:ext cx="3216831" cy="1196340"/>
          </a:xfrm>
          <a:prstGeom prst="rect">
            <a:avLst/>
          </a:prstGeom>
          <a:noFill/>
          <a:ln/>
        </p:spPr>
        <p:txBody>
          <a:bodyPr wrap="square" rtlCol="0" anchor="t"/>
          <a:lstStyle/>
          <a:p>
            <a:pPr indent="0" marL="0">
              <a:lnSpc>
                <a:spcPts val="2355"/>
              </a:lnSpc>
              <a:buNone/>
            </a:pPr>
            <a:r>
              <a:rPr lang="en-US" sz="1472" dirty="0">
                <a:solidFill>
                  <a:srgbClr val="FFFFFF"/>
                </a:solidFill>
                <a:latin typeface="PT Sans" pitchFamily="34" charset="0"/>
                <a:ea typeface="PT Sans" pitchFamily="34" charset="-122"/>
                <a:cs typeface="PT Sans" pitchFamily="34" charset="-120"/>
              </a:rPr>
              <a:t>Analyze the potential risks and impact of your actions, ensuring you operate within the boundaries of the bug bounty program's rules.</a:t>
            </a:r>
            <a:endParaRPr lang="en-US" sz="1472" dirty="0"/>
          </a:p>
        </p:txBody>
      </p:sp>
      <p:pic>
        <p:nvPicPr>
          <p:cNvPr id="23" name="Image 3" descr="preencoded.png">
            <a:hlinkClick r:id="rId5" tooltip=""/>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pic>
        <p:nvPicPr>
          <p:cNvPr id="4" name="Image 1" descr="preencoded.png">    </p:cNvPr>
          <p:cNvPicPr>
            <a:picLocks noChangeAspect="1"/>
          </p:cNvPicPr>
          <p:nvPr/>
        </p:nvPicPr>
        <p:blipFill>
          <a:blip r:embed="rId2"/>
          <a:stretch>
            <a:fillRect/>
          </a:stretch>
        </p:blipFill>
        <p:spPr>
          <a:xfrm>
            <a:off x="0" y="0"/>
            <a:ext cx="5486400" cy="8229600"/>
          </a:xfrm>
          <a:prstGeom prst="rect">
            <a:avLst/>
          </a:prstGeom>
        </p:spPr>
      </p:pic>
      <p:pic>
        <p:nvPicPr>
          <p:cNvPr id="5" name="Image 2" descr="preencoded.png">    </p:cNvPr>
          <p:cNvPicPr>
            <a:picLocks noChangeAspect="1"/>
          </p:cNvPicPr>
          <p:nvPr/>
        </p:nvPicPr>
        <p:blipFill>
          <a:blip r:embed="rId3"/>
          <a:stretch>
            <a:fillRect/>
          </a:stretch>
        </p:blipFill>
        <p:spPr>
          <a:xfrm>
            <a:off x="248126" y="2715458"/>
            <a:ext cx="4990148" cy="2798683"/>
          </a:xfrm>
          <a:prstGeom prst="rect">
            <a:avLst/>
          </a:prstGeom>
        </p:spPr>
      </p:pic>
      <p:sp>
        <p:nvSpPr>
          <p:cNvPr id="6" name="Text 1"/>
          <p:cNvSpPr/>
          <p:nvPr/>
        </p:nvSpPr>
        <p:spPr>
          <a:xfrm>
            <a:off x="6180773" y="1002268"/>
            <a:ext cx="7755255" cy="1167051"/>
          </a:xfrm>
          <a:prstGeom prst="rect">
            <a:avLst/>
          </a:prstGeom>
          <a:noFill/>
          <a:ln/>
        </p:spPr>
        <p:txBody>
          <a:bodyPr wrap="square" rtlCol="0" anchor="t"/>
          <a:lstStyle/>
          <a:p>
            <a:pPr indent="0" marL="0">
              <a:lnSpc>
                <a:spcPts val="4595"/>
              </a:lnSpc>
              <a:buNone/>
            </a:pPr>
            <a:r>
              <a:rPr lang="en-US" sz="3676" b="1" dirty="0">
                <a:solidFill>
                  <a:srgbClr val="FFFFFF"/>
                </a:solidFill>
                <a:latin typeface="Nunito" pitchFamily="34" charset="0"/>
                <a:ea typeface="Nunito" pitchFamily="34" charset="-122"/>
                <a:cs typeface="Nunito" pitchFamily="34" charset="-120"/>
              </a:rPr>
              <a:t>Vulnerability Identification and Exploitation</a:t>
            </a:r>
            <a:endParaRPr lang="en-US" sz="3676" dirty="0"/>
          </a:p>
        </p:txBody>
      </p:sp>
      <p:sp>
        <p:nvSpPr>
          <p:cNvPr id="7" name="Shape 2"/>
          <p:cNvSpPr/>
          <p:nvPr/>
        </p:nvSpPr>
        <p:spPr>
          <a:xfrm>
            <a:off x="6180773" y="2466856"/>
            <a:ext cx="3778448" cy="2439710"/>
          </a:xfrm>
          <a:prstGeom prst="roundRect">
            <a:avLst>
              <a:gd name="adj" fmla="val 12199"/>
            </a:avLst>
          </a:prstGeom>
          <a:solidFill>
            <a:srgbClr val="00002E"/>
          </a:solidFill>
          <a:ln w="22860">
            <a:solidFill>
              <a:srgbClr val="F2B42D"/>
            </a:solidFill>
            <a:prstDash val="solid"/>
          </a:ln>
        </p:spPr>
      </p:sp>
      <p:sp>
        <p:nvSpPr>
          <p:cNvPr id="8" name="Text 3"/>
          <p:cNvSpPr/>
          <p:nvPr/>
        </p:nvSpPr>
        <p:spPr>
          <a:xfrm>
            <a:off x="6401991" y="2688074"/>
            <a:ext cx="3336012" cy="583644"/>
          </a:xfrm>
          <a:prstGeom prst="rect">
            <a:avLst/>
          </a:prstGeom>
          <a:noFill/>
          <a:ln/>
        </p:spPr>
        <p:txBody>
          <a:bodyPr wrap="square" rtlCol="0" anchor="t"/>
          <a:lstStyle/>
          <a:p>
            <a:pPr indent="0" marL="0">
              <a:lnSpc>
                <a:spcPts val="2298"/>
              </a:lnSpc>
              <a:buNone/>
            </a:pPr>
            <a:r>
              <a:rPr lang="en-US" sz="1838" b="1" dirty="0">
                <a:solidFill>
                  <a:srgbClr val="FFFFFF"/>
                </a:solidFill>
                <a:latin typeface="Nunito" pitchFamily="34" charset="0"/>
                <a:ea typeface="Nunito" pitchFamily="34" charset="-122"/>
                <a:cs typeface="Nunito" pitchFamily="34" charset="-120"/>
              </a:rPr>
              <a:t>Web Application Vulnerabilities</a:t>
            </a:r>
            <a:endParaRPr lang="en-US" sz="1838" dirty="0"/>
          </a:p>
        </p:txBody>
      </p:sp>
      <p:sp>
        <p:nvSpPr>
          <p:cNvPr id="9" name="Text 4"/>
          <p:cNvSpPr/>
          <p:nvPr/>
        </p:nvSpPr>
        <p:spPr>
          <a:xfrm>
            <a:off x="6401991" y="3390662"/>
            <a:ext cx="3336012" cy="1269206"/>
          </a:xfrm>
          <a:prstGeom prst="rect">
            <a:avLst/>
          </a:prstGeom>
          <a:noFill/>
          <a:ln/>
        </p:spPr>
        <p:txBody>
          <a:bodyPr wrap="square" rtlCol="0" anchor="t"/>
          <a:lstStyle/>
          <a:p>
            <a:pPr indent="0" marL="0">
              <a:lnSpc>
                <a:spcPts val="2500"/>
              </a:lnSpc>
              <a:buNone/>
            </a:pPr>
            <a:r>
              <a:rPr lang="en-US" sz="1562" dirty="0">
                <a:solidFill>
                  <a:srgbClr val="FFFFFF"/>
                </a:solidFill>
                <a:latin typeface="PT Sans" pitchFamily="34" charset="0"/>
                <a:ea typeface="PT Sans" pitchFamily="34" charset="-122"/>
                <a:cs typeface="PT Sans" pitchFamily="34" charset="-120"/>
              </a:rPr>
              <a:t>Detect and understand common web application vulnerabilities, such as SQL injection, cross-site scripting (XSS), and unpatched software.</a:t>
            </a:r>
            <a:endParaRPr lang="en-US" sz="1562" dirty="0"/>
          </a:p>
        </p:txBody>
      </p:sp>
      <p:sp>
        <p:nvSpPr>
          <p:cNvPr id="10" name="Shape 5"/>
          <p:cNvSpPr/>
          <p:nvPr/>
        </p:nvSpPr>
        <p:spPr>
          <a:xfrm>
            <a:off x="10157579" y="2466856"/>
            <a:ext cx="3778448" cy="2439710"/>
          </a:xfrm>
          <a:prstGeom prst="roundRect">
            <a:avLst>
              <a:gd name="adj" fmla="val 12199"/>
            </a:avLst>
          </a:prstGeom>
          <a:solidFill>
            <a:srgbClr val="00002E"/>
          </a:solidFill>
          <a:ln w="22860">
            <a:solidFill>
              <a:srgbClr val="D7425E"/>
            </a:solidFill>
            <a:prstDash val="solid"/>
          </a:ln>
        </p:spPr>
      </p:sp>
      <p:sp>
        <p:nvSpPr>
          <p:cNvPr id="11" name="Text 6"/>
          <p:cNvSpPr/>
          <p:nvPr/>
        </p:nvSpPr>
        <p:spPr>
          <a:xfrm>
            <a:off x="10378797" y="2688074"/>
            <a:ext cx="3246120" cy="291822"/>
          </a:xfrm>
          <a:prstGeom prst="rect">
            <a:avLst/>
          </a:prstGeom>
          <a:noFill/>
          <a:ln/>
        </p:spPr>
        <p:txBody>
          <a:bodyPr wrap="none" rtlCol="0" anchor="t"/>
          <a:lstStyle/>
          <a:p>
            <a:pPr indent="0" marL="0">
              <a:lnSpc>
                <a:spcPts val="2298"/>
              </a:lnSpc>
              <a:buNone/>
            </a:pPr>
            <a:r>
              <a:rPr lang="en-US" sz="1838" b="1" dirty="0">
                <a:solidFill>
                  <a:srgbClr val="FFFFFF"/>
                </a:solidFill>
                <a:latin typeface="Nunito" pitchFamily="34" charset="0"/>
                <a:ea typeface="Nunito" pitchFamily="34" charset="-122"/>
                <a:cs typeface="Nunito" pitchFamily="34" charset="-120"/>
              </a:rPr>
              <a:t>Network-based Vulnerabilities</a:t>
            </a:r>
            <a:endParaRPr lang="en-US" sz="1838" dirty="0"/>
          </a:p>
        </p:txBody>
      </p:sp>
      <p:sp>
        <p:nvSpPr>
          <p:cNvPr id="12" name="Text 7"/>
          <p:cNvSpPr/>
          <p:nvPr/>
        </p:nvSpPr>
        <p:spPr>
          <a:xfrm>
            <a:off x="10378797" y="3098840"/>
            <a:ext cx="3336012" cy="1586508"/>
          </a:xfrm>
          <a:prstGeom prst="rect">
            <a:avLst/>
          </a:prstGeom>
          <a:noFill/>
          <a:ln/>
        </p:spPr>
        <p:txBody>
          <a:bodyPr wrap="square" rtlCol="0" anchor="t"/>
          <a:lstStyle/>
          <a:p>
            <a:pPr indent="0" marL="0">
              <a:lnSpc>
                <a:spcPts val="2500"/>
              </a:lnSpc>
              <a:buNone/>
            </a:pPr>
            <a:r>
              <a:rPr lang="en-US" sz="1562" dirty="0">
                <a:solidFill>
                  <a:srgbClr val="FFFFFF"/>
                </a:solidFill>
                <a:latin typeface="PT Sans" pitchFamily="34" charset="0"/>
                <a:ea typeface="PT Sans" pitchFamily="34" charset="-122"/>
                <a:cs typeface="PT Sans" pitchFamily="34" charset="-120"/>
              </a:rPr>
              <a:t>Identify vulnerabilities in network configurations, protocols, and services that could be exploited to gain unauthorized access or disrupt operations.</a:t>
            </a:r>
            <a:endParaRPr lang="en-US" sz="1562" dirty="0"/>
          </a:p>
        </p:txBody>
      </p:sp>
      <p:sp>
        <p:nvSpPr>
          <p:cNvPr id="13" name="Shape 8"/>
          <p:cNvSpPr/>
          <p:nvPr/>
        </p:nvSpPr>
        <p:spPr>
          <a:xfrm>
            <a:off x="6180773" y="5104924"/>
            <a:ext cx="3778448" cy="2122408"/>
          </a:xfrm>
          <a:prstGeom prst="roundRect">
            <a:avLst>
              <a:gd name="adj" fmla="val 14023"/>
            </a:avLst>
          </a:prstGeom>
          <a:solidFill>
            <a:srgbClr val="00002E"/>
          </a:solidFill>
          <a:ln w="22860">
            <a:solidFill>
              <a:srgbClr val="DD785E"/>
            </a:solidFill>
            <a:prstDash val="solid"/>
          </a:ln>
        </p:spPr>
      </p:sp>
      <p:sp>
        <p:nvSpPr>
          <p:cNvPr id="14" name="Text 9"/>
          <p:cNvSpPr/>
          <p:nvPr/>
        </p:nvSpPr>
        <p:spPr>
          <a:xfrm>
            <a:off x="6401991" y="5326142"/>
            <a:ext cx="2534603" cy="291822"/>
          </a:xfrm>
          <a:prstGeom prst="rect">
            <a:avLst/>
          </a:prstGeom>
          <a:noFill/>
          <a:ln/>
        </p:spPr>
        <p:txBody>
          <a:bodyPr wrap="none" rtlCol="0" anchor="t"/>
          <a:lstStyle/>
          <a:p>
            <a:pPr indent="0" marL="0">
              <a:lnSpc>
                <a:spcPts val="2298"/>
              </a:lnSpc>
              <a:buNone/>
            </a:pPr>
            <a:r>
              <a:rPr lang="en-US" sz="1838" b="1" dirty="0">
                <a:solidFill>
                  <a:srgbClr val="FFFFFF"/>
                </a:solidFill>
                <a:latin typeface="Nunito" pitchFamily="34" charset="0"/>
                <a:ea typeface="Nunito" pitchFamily="34" charset="-122"/>
                <a:cs typeface="Nunito" pitchFamily="34" charset="-120"/>
              </a:rPr>
              <a:t>Exploitation Techniques</a:t>
            </a:r>
            <a:endParaRPr lang="en-US" sz="1838" dirty="0"/>
          </a:p>
        </p:txBody>
      </p:sp>
      <p:sp>
        <p:nvSpPr>
          <p:cNvPr id="15" name="Text 10"/>
          <p:cNvSpPr/>
          <p:nvPr/>
        </p:nvSpPr>
        <p:spPr>
          <a:xfrm>
            <a:off x="6401991" y="5736908"/>
            <a:ext cx="3336012" cy="1269206"/>
          </a:xfrm>
          <a:prstGeom prst="rect">
            <a:avLst/>
          </a:prstGeom>
          <a:noFill/>
          <a:ln/>
        </p:spPr>
        <p:txBody>
          <a:bodyPr wrap="square" rtlCol="0" anchor="t"/>
          <a:lstStyle/>
          <a:p>
            <a:pPr indent="0" marL="0">
              <a:lnSpc>
                <a:spcPts val="2500"/>
              </a:lnSpc>
              <a:buNone/>
            </a:pPr>
            <a:r>
              <a:rPr lang="en-US" sz="1562" dirty="0">
                <a:solidFill>
                  <a:srgbClr val="FFFFFF"/>
                </a:solidFill>
                <a:latin typeface="PT Sans" pitchFamily="34" charset="0"/>
                <a:ea typeface="PT Sans" pitchFamily="34" charset="-122"/>
                <a:cs typeface="PT Sans" pitchFamily="34" charset="-120"/>
              </a:rPr>
              <a:t>Develop and refine your skills in leveraging various exploitation techniques to demonstrate the impact of the discovered vulnerabilities.</a:t>
            </a:r>
            <a:endParaRPr lang="en-US" sz="1562" dirty="0"/>
          </a:p>
        </p:txBody>
      </p:sp>
      <p:sp>
        <p:nvSpPr>
          <p:cNvPr id="16" name="Shape 11"/>
          <p:cNvSpPr/>
          <p:nvPr/>
        </p:nvSpPr>
        <p:spPr>
          <a:xfrm>
            <a:off x="10157579" y="5104924"/>
            <a:ext cx="3778448" cy="2122408"/>
          </a:xfrm>
          <a:prstGeom prst="roundRect">
            <a:avLst>
              <a:gd name="adj" fmla="val 14023"/>
            </a:avLst>
          </a:prstGeom>
          <a:solidFill>
            <a:srgbClr val="00002E"/>
          </a:solidFill>
          <a:ln w="22860">
            <a:solidFill>
              <a:srgbClr val="48A8E2"/>
            </a:solidFill>
            <a:prstDash val="solid"/>
          </a:ln>
        </p:spPr>
      </p:sp>
      <p:sp>
        <p:nvSpPr>
          <p:cNvPr id="17" name="Text 12"/>
          <p:cNvSpPr/>
          <p:nvPr/>
        </p:nvSpPr>
        <p:spPr>
          <a:xfrm>
            <a:off x="10378797" y="5326142"/>
            <a:ext cx="2474833" cy="291822"/>
          </a:xfrm>
          <a:prstGeom prst="rect">
            <a:avLst/>
          </a:prstGeom>
          <a:noFill/>
          <a:ln/>
        </p:spPr>
        <p:txBody>
          <a:bodyPr wrap="none" rtlCol="0" anchor="t"/>
          <a:lstStyle/>
          <a:p>
            <a:pPr indent="0" marL="0">
              <a:lnSpc>
                <a:spcPts val="2298"/>
              </a:lnSpc>
              <a:buNone/>
            </a:pPr>
            <a:r>
              <a:rPr lang="en-US" sz="1838" b="1" dirty="0">
                <a:solidFill>
                  <a:srgbClr val="FFFFFF"/>
                </a:solidFill>
                <a:latin typeface="Nunito" pitchFamily="34" charset="0"/>
                <a:ea typeface="Nunito" pitchFamily="34" charset="-122"/>
                <a:cs typeface="Nunito" pitchFamily="34" charset="-120"/>
              </a:rPr>
              <a:t>Responsible Disclosure</a:t>
            </a:r>
            <a:endParaRPr lang="en-US" sz="1838" dirty="0"/>
          </a:p>
        </p:txBody>
      </p:sp>
      <p:sp>
        <p:nvSpPr>
          <p:cNvPr id="18" name="Text 13"/>
          <p:cNvSpPr/>
          <p:nvPr/>
        </p:nvSpPr>
        <p:spPr>
          <a:xfrm>
            <a:off x="10378797" y="5736908"/>
            <a:ext cx="3336012" cy="1269206"/>
          </a:xfrm>
          <a:prstGeom prst="rect">
            <a:avLst/>
          </a:prstGeom>
          <a:noFill/>
          <a:ln/>
        </p:spPr>
        <p:txBody>
          <a:bodyPr wrap="square" rtlCol="0" anchor="t"/>
          <a:lstStyle/>
          <a:p>
            <a:pPr indent="0" marL="0">
              <a:lnSpc>
                <a:spcPts val="2500"/>
              </a:lnSpc>
              <a:buNone/>
            </a:pPr>
            <a:r>
              <a:rPr lang="en-US" sz="1562" dirty="0">
                <a:solidFill>
                  <a:srgbClr val="FFFFFF"/>
                </a:solidFill>
                <a:latin typeface="PT Sans" pitchFamily="34" charset="0"/>
                <a:ea typeface="PT Sans" pitchFamily="34" charset="-122"/>
                <a:cs typeface="PT Sans" pitchFamily="34" charset="-120"/>
              </a:rPr>
              <a:t>Carefully plan and execute the responsible disclosure of vulnerabilities to the affected parties, following the program's guidelines.</a:t>
            </a:r>
            <a:endParaRPr lang="en-US" sz="1562" dirty="0"/>
          </a:p>
        </p:txBody>
      </p:sp>
      <p:pic>
        <p:nvPicPr>
          <p:cNvPr id="19" name="Image 3" descr="preencoded.png">
            <a:hlinkClick r:id="rId5" tooltip=""/>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pic>
        <p:nvPicPr>
          <p:cNvPr id="4" name="Image 1" descr="preencoded.png">    </p:cNvPr>
          <p:cNvPicPr>
            <a:picLocks noChangeAspect="1"/>
          </p:cNvPicPr>
          <p:nvPr/>
        </p:nvPicPr>
        <p:blipFill>
          <a:blip r:embed="rId2"/>
          <a:stretch>
            <a:fillRect/>
          </a:stretch>
        </p:blipFill>
        <p:spPr>
          <a:xfrm>
            <a:off x="9144000" y="0"/>
            <a:ext cx="5486400" cy="8229600"/>
          </a:xfrm>
          <a:prstGeom prst="rect">
            <a:avLst/>
          </a:prstGeom>
        </p:spPr>
      </p:pic>
      <p:pic>
        <p:nvPicPr>
          <p:cNvPr id="5" name="Image 2" descr="preencoded.png">    </p:cNvPr>
          <p:cNvPicPr>
            <a:picLocks noChangeAspect="1"/>
          </p:cNvPicPr>
          <p:nvPr/>
        </p:nvPicPr>
        <p:blipFill>
          <a:blip r:embed="rId3"/>
          <a:stretch>
            <a:fillRect/>
          </a:stretch>
        </p:blipFill>
        <p:spPr>
          <a:xfrm>
            <a:off x="9383077" y="3056811"/>
            <a:ext cx="5008126" cy="2115979"/>
          </a:xfrm>
          <a:prstGeom prst="rect">
            <a:avLst/>
          </a:prstGeom>
        </p:spPr>
      </p:pic>
      <p:sp>
        <p:nvSpPr>
          <p:cNvPr id="6" name="Text 1"/>
          <p:cNvSpPr/>
          <p:nvPr/>
        </p:nvSpPr>
        <p:spPr>
          <a:xfrm>
            <a:off x="669250" y="1267778"/>
            <a:ext cx="7611904" cy="562332"/>
          </a:xfrm>
          <a:prstGeom prst="rect">
            <a:avLst/>
          </a:prstGeom>
          <a:noFill/>
          <a:ln/>
        </p:spPr>
        <p:txBody>
          <a:bodyPr wrap="none" rtlCol="0" anchor="t"/>
          <a:lstStyle/>
          <a:p>
            <a:pPr indent="0" marL="0">
              <a:lnSpc>
                <a:spcPts val="4428"/>
              </a:lnSpc>
              <a:buNone/>
            </a:pPr>
            <a:r>
              <a:rPr lang="en-US" sz="3543" b="1" dirty="0">
                <a:solidFill>
                  <a:srgbClr val="FFFFFF"/>
                </a:solidFill>
                <a:latin typeface="Nunito" pitchFamily="34" charset="0"/>
                <a:ea typeface="Nunito" pitchFamily="34" charset="-122"/>
                <a:cs typeface="Nunito" pitchFamily="34" charset="-120"/>
              </a:rPr>
              <a:t>Reporting and Disclosure Techniques</a:t>
            </a:r>
            <a:endParaRPr lang="en-US" sz="3543" dirty="0"/>
          </a:p>
        </p:txBody>
      </p:sp>
      <p:pic>
        <p:nvPicPr>
          <p:cNvPr id="7" name="Image 3" descr="preencoded.png">    </p:cNvPr>
          <p:cNvPicPr>
            <a:picLocks noChangeAspect="1"/>
          </p:cNvPicPr>
          <p:nvPr/>
        </p:nvPicPr>
        <p:blipFill>
          <a:blip r:embed="rId4"/>
          <a:stretch>
            <a:fillRect/>
          </a:stretch>
        </p:blipFill>
        <p:spPr>
          <a:xfrm>
            <a:off x="669250" y="2116931"/>
            <a:ext cx="478036" cy="478036"/>
          </a:xfrm>
          <a:prstGeom prst="rect">
            <a:avLst/>
          </a:prstGeom>
        </p:spPr>
      </p:pic>
      <p:sp>
        <p:nvSpPr>
          <p:cNvPr id="8" name="Text 2"/>
          <p:cNvSpPr/>
          <p:nvPr/>
        </p:nvSpPr>
        <p:spPr>
          <a:xfrm>
            <a:off x="669250" y="2786182"/>
            <a:ext cx="2249567" cy="281107"/>
          </a:xfrm>
          <a:prstGeom prst="rect">
            <a:avLst/>
          </a:prstGeom>
          <a:noFill/>
          <a:ln/>
        </p:spPr>
        <p:txBody>
          <a:bodyPr wrap="none" rtlCol="0" anchor="t"/>
          <a:lstStyle/>
          <a:p>
            <a:pPr algn="l" indent="0" marL="0">
              <a:lnSpc>
                <a:spcPts val="2214"/>
              </a:lnSpc>
              <a:buNone/>
            </a:pPr>
            <a:r>
              <a:rPr lang="en-US" sz="1771" b="1" dirty="0">
                <a:solidFill>
                  <a:srgbClr val="FFFFFF"/>
                </a:solidFill>
                <a:latin typeface="Nunito" pitchFamily="34" charset="0"/>
                <a:ea typeface="Nunito" pitchFamily="34" charset="-122"/>
                <a:cs typeface="Nunito" pitchFamily="34" charset="-120"/>
              </a:rPr>
              <a:t>Clear Documentation</a:t>
            </a:r>
            <a:endParaRPr lang="en-US" sz="1771" dirty="0"/>
          </a:p>
        </p:txBody>
      </p:sp>
      <p:sp>
        <p:nvSpPr>
          <p:cNvPr id="9" name="Text 3"/>
          <p:cNvSpPr/>
          <p:nvPr/>
        </p:nvSpPr>
        <p:spPr>
          <a:xfrm>
            <a:off x="669250" y="3181945"/>
            <a:ext cx="3759279" cy="917615"/>
          </a:xfrm>
          <a:prstGeom prst="rect">
            <a:avLst/>
          </a:prstGeom>
          <a:noFill/>
          <a:ln/>
        </p:spPr>
        <p:txBody>
          <a:bodyPr wrap="square" rtlCol="0" anchor="t"/>
          <a:lstStyle/>
          <a:p>
            <a:pPr algn="l" indent="0" marL="0">
              <a:lnSpc>
                <a:spcPts val="2409"/>
              </a:lnSpc>
              <a:buNone/>
            </a:pPr>
            <a:r>
              <a:rPr lang="en-US" sz="1506" dirty="0">
                <a:solidFill>
                  <a:srgbClr val="FFFFFF"/>
                </a:solidFill>
                <a:latin typeface="PT Sans" pitchFamily="34" charset="0"/>
                <a:ea typeface="PT Sans" pitchFamily="34" charset="-122"/>
                <a:cs typeface="PT Sans" pitchFamily="34" charset="-120"/>
              </a:rPr>
              <a:t>Craft comprehensive and well-structured bug bounty reports, detailing the vulnerability, its impact, and the steps to reproduce it.</a:t>
            </a:r>
            <a:endParaRPr lang="en-US" sz="1506" dirty="0"/>
          </a:p>
        </p:txBody>
      </p:sp>
      <p:pic>
        <p:nvPicPr>
          <p:cNvPr id="10" name="Image 4" descr="preencoded.png">    </p:cNvPr>
          <p:cNvPicPr>
            <a:picLocks noChangeAspect="1"/>
          </p:cNvPicPr>
          <p:nvPr/>
        </p:nvPicPr>
        <p:blipFill>
          <a:blip r:embed="rId5"/>
          <a:stretch>
            <a:fillRect/>
          </a:stretch>
        </p:blipFill>
        <p:spPr>
          <a:xfrm>
            <a:off x="4715351" y="2116931"/>
            <a:ext cx="478036" cy="478036"/>
          </a:xfrm>
          <a:prstGeom prst="rect">
            <a:avLst/>
          </a:prstGeom>
        </p:spPr>
      </p:pic>
      <p:sp>
        <p:nvSpPr>
          <p:cNvPr id="11" name="Text 4"/>
          <p:cNvSpPr/>
          <p:nvPr/>
        </p:nvSpPr>
        <p:spPr>
          <a:xfrm>
            <a:off x="4715351" y="2786182"/>
            <a:ext cx="2533174" cy="281107"/>
          </a:xfrm>
          <a:prstGeom prst="rect">
            <a:avLst/>
          </a:prstGeom>
          <a:noFill/>
          <a:ln/>
        </p:spPr>
        <p:txBody>
          <a:bodyPr wrap="none" rtlCol="0" anchor="t"/>
          <a:lstStyle/>
          <a:p>
            <a:pPr algn="l" indent="0" marL="0">
              <a:lnSpc>
                <a:spcPts val="2214"/>
              </a:lnSpc>
              <a:buNone/>
            </a:pPr>
            <a:r>
              <a:rPr lang="en-US" sz="1771" b="1" dirty="0">
                <a:solidFill>
                  <a:srgbClr val="FFFFFF"/>
                </a:solidFill>
                <a:latin typeface="Nunito" pitchFamily="34" charset="0"/>
                <a:ea typeface="Nunito" pitchFamily="34" charset="-122"/>
                <a:cs typeface="Nunito" pitchFamily="34" charset="-120"/>
              </a:rPr>
              <a:t>Effective Communication</a:t>
            </a:r>
            <a:endParaRPr lang="en-US" sz="1771" dirty="0"/>
          </a:p>
        </p:txBody>
      </p:sp>
      <p:sp>
        <p:nvSpPr>
          <p:cNvPr id="12" name="Text 5"/>
          <p:cNvSpPr/>
          <p:nvPr/>
        </p:nvSpPr>
        <p:spPr>
          <a:xfrm>
            <a:off x="4715351" y="3181945"/>
            <a:ext cx="3759398" cy="1223486"/>
          </a:xfrm>
          <a:prstGeom prst="rect">
            <a:avLst/>
          </a:prstGeom>
          <a:noFill/>
          <a:ln/>
        </p:spPr>
        <p:txBody>
          <a:bodyPr wrap="square" rtlCol="0" anchor="t"/>
          <a:lstStyle/>
          <a:p>
            <a:pPr algn="l" indent="0" marL="0">
              <a:lnSpc>
                <a:spcPts val="2409"/>
              </a:lnSpc>
              <a:buNone/>
            </a:pPr>
            <a:r>
              <a:rPr lang="en-US" sz="1506" dirty="0">
                <a:solidFill>
                  <a:srgbClr val="FFFFFF"/>
                </a:solidFill>
                <a:latin typeface="PT Sans" pitchFamily="34" charset="0"/>
                <a:ea typeface="PT Sans" pitchFamily="34" charset="-122"/>
                <a:cs typeface="PT Sans" pitchFamily="34" charset="-120"/>
              </a:rPr>
              <a:t>Foster positive relationships with bug bounty program managers and developers by maintaining clear, professional, and responsive communication.</a:t>
            </a:r>
            <a:endParaRPr lang="en-US" sz="1506" dirty="0"/>
          </a:p>
        </p:txBody>
      </p:sp>
      <p:pic>
        <p:nvPicPr>
          <p:cNvPr id="13" name="Image 5" descr="preencoded.png">    </p:cNvPr>
          <p:cNvPicPr>
            <a:picLocks noChangeAspect="1"/>
          </p:cNvPicPr>
          <p:nvPr/>
        </p:nvPicPr>
        <p:blipFill>
          <a:blip r:embed="rId6"/>
          <a:stretch>
            <a:fillRect/>
          </a:stretch>
        </p:blipFill>
        <p:spPr>
          <a:xfrm>
            <a:off x="669250" y="4979075"/>
            <a:ext cx="478036" cy="478036"/>
          </a:xfrm>
          <a:prstGeom prst="rect">
            <a:avLst/>
          </a:prstGeom>
        </p:spPr>
      </p:pic>
      <p:sp>
        <p:nvSpPr>
          <p:cNvPr id="14" name="Text 6"/>
          <p:cNvSpPr/>
          <p:nvPr/>
        </p:nvSpPr>
        <p:spPr>
          <a:xfrm>
            <a:off x="669250" y="5648325"/>
            <a:ext cx="2249567" cy="281107"/>
          </a:xfrm>
          <a:prstGeom prst="rect">
            <a:avLst/>
          </a:prstGeom>
          <a:noFill/>
          <a:ln/>
        </p:spPr>
        <p:txBody>
          <a:bodyPr wrap="none" rtlCol="0" anchor="t"/>
          <a:lstStyle/>
          <a:p>
            <a:pPr algn="l" indent="0" marL="0">
              <a:lnSpc>
                <a:spcPts val="2214"/>
              </a:lnSpc>
              <a:buNone/>
            </a:pPr>
            <a:r>
              <a:rPr lang="en-US" sz="1771" b="1" dirty="0">
                <a:solidFill>
                  <a:srgbClr val="FFFFFF"/>
                </a:solidFill>
                <a:latin typeface="Nunito" pitchFamily="34" charset="0"/>
                <a:ea typeface="Nunito" pitchFamily="34" charset="-122"/>
                <a:cs typeface="Nunito" pitchFamily="34" charset="-120"/>
              </a:rPr>
              <a:t>Timely Submission</a:t>
            </a:r>
            <a:endParaRPr lang="en-US" sz="1771" dirty="0"/>
          </a:p>
        </p:txBody>
      </p:sp>
      <p:sp>
        <p:nvSpPr>
          <p:cNvPr id="15" name="Text 7"/>
          <p:cNvSpPr/>
          <p:nvPr/>
        </p:nvSpPr>
        <p:spPr>
          <a:xfrm>
            <a:off x="669250" y="6044089"/>
            <a:ext cx="3759279" cy="917615"/>
          </a:xfrm>
          <a:prstGeom prst="rect">
            <a:avLst/>
          </a:prstGeom>
          <a:noFill/>
          <a:ln/>
        </p:spPr>
        <p:txBody>
          <a:bodyPr wrap="square" rtlCol="0" anchor="t"/>
          <a:lstStyle/>
          <a:p>
            <a:pPr algn="l" indent="0" marL="0">
              <a:lnSpc>
                <a:spcPts val="2409"/>
              </a:lnSpc>
              <a:buNone/>
            </a:pPr>
            <a:r>
              <a:rPr lang="en-US" sz="1506" dirty="0">
                <a:solidFill>
                  <a:srgbClr val="FFFFFF"/>
                </a:solidFill>
                <a:latin typeface="PT Sans" pitchFamily="34" charset="0"/>
                <a:ea typeface="PT Sans" pitchFamily="34" charset="-122"/>
                <a:cs typeface="PT Sans" pitchFamily="34" charset="-120"/>
              </a:rPr>
              <a:t>Adhere to the program's reporting timelines and guidelines to ensure your findings are addressed in a timely manner.</a:t>
            </a:r>
            <a:endParaRPr lang="en-US" sz="1506" dirty="0"/>
          </a:p>
        </p:txBody>
      </p:sp>
      <p:pic>
        <p:nvPicPr>
          <p:cNvPr id="16" name="Image 6" descr="preencoded.png">    </p:cNvPr>
          <p:cNvPicPr>
            <a:picLocks noChangeAspect="1"/>
          </p:cNvPicPr>
          <p:nvPr/>
        </p:nvPicPr>
        <p:blipFill>
          <a:blip r:embed="rId7"/>
          <a:stretch>
            <a:fillRect/>
          </a:stretch>
        </p:blipFill>
        <p:spPr>
          <a:xfrm>
            <a:off x="4715351" y="4979075"/>
            <a:ext cx="478036" cy="478036"/>
          </a:xfrm>
          <a:prstGeom prst="rect">
            <a:avLst/>
          </a:prstGeom>
        </p:spPr>
      </p:pic>
      <p:sp>
        <p:nvSpPr>
          <p:cNvPr id="17" name="Text 8"/>
          <p:cNvSpPr/>
          <p:nvPr/>
        </p:nvSpPr>
        <p:spPr>
          <a:xfrm>
            <a:off x="4715351" y="5648325"/>
            <a:ext cx="2249567" cy="281107"/>
          </a:xfrm>
          <a:prstGeom prst="rect">
            <a:avLst/>
          </a:prstGeom>
          <a:noFill/>
          <a:ln/>
        </p:spPr>
        <p:txBody>
          <a:bodyPr wrap="none" rtlCol="0" anchor="t"/>
          <a:lstStyle/>
          <a:p>
            <a:pPr algn="l" indent="0" marL="0">
              <a:lnSpc>
                <a:spcPts val="2214"/>
              </a:lnSpc>
              <a:buNone/>
            </a:pPr>
            <a:r>
              <a:rPr lang="en-US" sz="1771" b="1" dirty="0">
                <a:solidFill>
                  <a:srgbClr val="FFFFFF"/>
                </a:solidFill>
                <a:latin typeface="Nunito" pitchFamily="34" charset="0"/>
                <a:ea typeface="Nunito" pitchFamily="34" charset="-122"/>
                <a:cs typeface="Nunito" pitchFamily="34" charset="-120"/>
              </a:rPr>
              <a:t>Reward Maximization</a:t>
            </a:r>
            <a:endParaRPr lang="en-US" sz="1771" dirty="0"/>
          </a:p>
        </p:txBody>
      </p:sp>
      <p:sp>
        <p:nvSpPr>
          <p:cNvPr id="18" name="Text 9"/>
          <p:cNvSpPr/>
          <p:nvPr/>
        </p:nvSpPr>
        <p:spPr>
          <a:xfrm>
            <a:off x="4715351" y="6044089"/>
            <a:ext cx="3759398" cy="917615"/>
          </a:xfrm>
          <a:prstGeom prst="rect">
            <a:avLst/>
          </a:prstGeom>
          <a:noFill/>
          <a:ln/>
        </p:spPr>
        <p:txBody>
          <a:bodyPr wrap="square" rtlCol="0" anchor="t"/>
          <a:lstStyle/>
          <a:p>
            <a:pPr algn="l" indent="0" marL="0">
              <a:lnSpc>
                <a:spcPts val="2409"/>
              </a:lnSpc>
              <a:buNone/>
            </a:pPr>
            <a:r>
              <a:rPr lang="en-US" sz="1506" dirty="0">
                <a:solidFill>
                  <a:srgbClr val="FFFFFF"/>
                </a:solidFill>
                <a:latin typeface="PT Sans" pitchFamily="34" charset="0"/>
                <a:ea typeface="PT Sans" pitchFamily="34" charset="-122"/>
                <a:cs typeface="PT Sans" pitchFamily="34" charset="-120"/>
              </a:rPr>
              <a:t>Understand and follow the program's reward structures to maximize the recognition and compensation for your bug discoveries.</a:t>
            </a:r>
            <a:endParaRPr lang="en-US" sz="1506" dirty="0"/>
          </a:p>
        </p:txBody>
      </p:sp>
      <p:pic>
        <p:nvPicPr>
          <p:cNvPr id="19" name="Image 7" descr="preencoded.png">
            <a:hlinkClick r:id="rId9" tooltip=""/>
          </p:cNvPr>
          <p:cNvPicPr>
            <a:picLocks noChangeAspect="1"/>
          </p:cNvPicPr>
          <p:nvPr/>
        </p:nvPicPr>
        <p:blipFill>
          <a:blip r:embed="rId8"/>
          <a:stretch>
            <a:fillRect/>
          </a:stretch>
        </p:blipFill>
        <p:spPr>
          <a:xfrm>
            <a:off x="12242153" y="7589520"/>
            <a:ext cx="2296807" cy="54864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pic>
        <p:nvPicPr>
          <p:cNvPr id="4" name="Image 1" descr="preencoded.png">    </p:cNvPr>
          <p:cNvPicPr>
            <a:picLocks noChangeAspect="1"/>
          </p:cNvPicPr>
          <p:nvPr/>
        </p:nvPicPr>
        <p:blipFill>
          <a:blip r:embed="rId2"/>
          <a:stretch>
            <a:fillRect/>
          </a:stretch>
        </p:blipFill>
        <p:spPr>
          <a:xfrm>
            <a:off x="0" y="0"/>
            <a:ext cx="5486400" cy="8229600"/>
          </a:xfrm>
          <a:prstGeom prst="rect">
            <a:avLst/>
          </a:prstGeom>
        </p:spPr>
      </p:pic>
      <p:pic>
        <p:nvPicPr>
          <p:cNvPr id="5" name="Image 2" descr="preencoded.png">    </p:cNvPr>
          <p:cNvPicPr>
            <a:picLocks noChangeAspect="1"/>
          </p:cNvPicPr>
          <p:nvPr/>
        </p:nvPicPr>
        <p:blipFill>
          <a:blip r:embed="rId3"/>
          <a:stretch>
            <a:fillRect/>
          </a:stretch>
        </p:blipFill>
        <p:spPr>
          <a:xfrm>
            <a:off x="281464" y="2668548"/>
            <a:ext cx="4923353" cy="2892504"/>
          </a:xfrm>
          <a:prstGeom prst="rect">
            <a:avLst/>
          </a:prstGeom>
        </p:spPr>
      </p:pic>
      <p:sp>
        <p:nvSpPr>
          <p:cNvPr id="6" name="Text 1"/>
          <p:cNvSpPr/>
          <p:nvPr/>
        </p:nvSpPr>
        <p:spPr>
          <a:xfrm>
            <a:off x="6274594" y="814745"/>
            <a:ext cx="6044565" cy="662226"/>
          </a:xfrm>
          <a:prstGeom prst="rect">
            <a:avLst/>
          </a:prstGeom>
          <a:noFill/>
          <a:ln/>
        </p:spPr>
        <p:txBody>
          <a:bodyPr wrap="none" rtlCol="0" anchor="t"/>
          <a:lstStyle/>
          <a:p>
            <a:pPr indent="0" marL="0">
              <a:lnSpc>
                <a:spcPts val="5215"/>
              </a:lnSpc>
              <a:buNone/>
            </a:pPr>
            <a:r>
              <a:rPr lang="en-US" sz="4172" b="1" dirty="0">
                <a:solidFill>
                  <a:srgbClr val="FFFFFF"/>
                </a:solidFill>
                <a:latin typeface="Nunito" pitchFamily="34" charset="0"/>
                <a:ea typeface="Nunito" pitchFamily="34" charset="-122"/>
                <a:cs typeface="Nunito" pitchFamily="34" charset="-120"/>
              </a:rPr>
              <a:t>Ethical Hacking Practices</a:t>
            </a:r>
            <a:endParaRPr lang="en-US" sz="4172" dirty="0"/>
          </a:p>
        </p:txBody>
      </p:sp>
      <p:pic>
        <p:nvPicPr>
          <p:cNvPr id="7" name="Image 3" descr="preencoded.png">    </p:cNvPr>
          <p:cNvPicPr>
            <a:picLocks noChangeAspect="1"/>
          </p:cNvPicPr>
          <p:nvPr/>
        </p:nvPicPr>
        <p:blipFill>
          <a:blip r:embed="rId4"/>
          <a:stretch>
            <a:fillRect/>
          </a:stretch>
        </p:blipFill>
        <p:spPr>
          <a:xfrm>
            <a:off x="6274594" y="1814751"/>
            <a:ext cx="1125974" cy="1801535"/>
          </a:xfrm>
          <a:prstGeom prst="rect">
            <a:avLst/>
          </a:prstGeom>
        </p:spPr>
      </p:pic>
      <p:sp>
        <p:nvSpPr>
          <p:cNvPr id="8" name="Text 2"/>
          <p:cNvSpPr/>
          <p:nvPr/>
        </p:nvSpPr>
        <p:spPr>
          <a:xfrm>
            <a:off x="7738348" y="2039898"/>
            <a:ext cx="2649379" cy="331113"/>
          </a:xfrm>
          <a:prstGeom prst="rect">
            <a:avLst/>
          </a:prstGeom>
          <a:noFill/>
          <a:ln/>
        </p:spPr>
        <p:txBody>
          <a:bodyPr wrap="none" rtlCol="0" anchor="t"/>
          <a:lstStyle/>
          <a:p>
            <a:pPr algn="l" indent="0" marL="0">
              <a:lnSpc>
                <a:spcPts val="2608"/>
              </a:lnSpc>
              <a:buNone/>
            </a:pPr>
            <a:r>
              <a:rPr lang="en-US" sz="2086" b="1" dirty="0">
                <a:solidFill>
                  <a:srgbClr val="FFFFFF"/>
                </a:solidFill>
                <a:latin typeface="Nunito" pitchFamily="34" charset="0"/>
                <a:ea typeface="Nunito" pitchFamily="34" charset="-122"/>
                <a:cs typeface="Nunito" pitchFamily="34" charset="-120"/>
              </a:rPr>
              <a:t>Legal Compliance</a:t>
            </a:r>
            <a:endParaRPr lang="en-US" sz="2086" dirty="0"/>
          </a:p>
        </p:txBody>
      </p:sp>
      <p:sp>
        <p:nvSpPr>
          <p:cNvPr id="9" name="Text 3"/>
          <p:cNvSpPr/>
          <p:nvPr/>
        </p:nvSpPr>
        <p:spPr>
          <a:xfrm>
            <a:off x="7738348" y="2506028"/>
            <a:ext cx="6103858" cy="720328"/>
          </a:xfrm>
          <a:prstGeom prst="rect">
            <a:avLst/>
          </a:prstGeom>
          <a:noFill/>
          <a:ln/>
        </p:spPr>
        <p:txBody>
          <a:bodyPr wrap="square" rtlCol="0" anchor="t"/>
          <a:lstStyle/>
          <a:p>
            <a:pPr algn="l" indent="0" marL="0">
              <a:lnSpc>
                <a:spcPts val="2837"/>
              </a:lnSpc>
              <a:buNone/>
            </a:pPr>
            <a:r>
              <a:rPr lang="en-US" sz="1773" dirty="0">
                <a:solidFill>
                  <a:srgbClr val="FFFFFF"/>
                </a:solidFill>
                <a:latin typeface="PT Sans" pitchFamily="34" charset="0"/>
                <a:ea typeface="PT Sans" pitchFamily="34" charset="-122"/>
                <a:cs typeface="PT Sans" pitchFamily="34" charset="-120"/>
              </a:rPr>
              <a:t>Ensure your actions remain within the bounds of the law and the program's rules, avoiding any potential legal repercussions.</a:t>
            </a:r>
            <a:endParaRPr lang="en-US" sz="1773" dirty="0"/>
          </a:p>
        </p:txBody>
      </p:sp>
      <p:pic>
        <p:nvPicPr>
          <p:cNvPr id="10" name="Image 4" descr="preencoded.png">    </p:cNvPr>
          <p:cNvPicPr>
            <a:picLocks noChangeAspect="1"/>
          </p:cNvPicPr>
          <p:nvPr/>
        </p:nvPicPr>
        <p:blipFill>
          <a:blip r:embed="rId5"/>
          <a:stretch>
            <a:fillRect/>
          </a:stretch>
        </p:blipFill>
        <p:spPr>
          <a:xfrm>
            <a:off x="6274594" y="3616285"/>
            <a:ext cx="1125974" cy="1801535"/>
          </a:xfrm>
          <a:prstGeom prst="rect">
            <a:avLst/>
          </a:prstGeom>
        </p:spPr>
      </p:pic>
      <p:sp>
        <p:nvSpPr>
          <p:cNvPr id="11" name="Text 4"/>
          <p:cNvSpPr/>
          <p:nvPr/>
        </p:nvSpPr>
        <p:spPr>
          <a:xfrm>
            <a:off x="7738348" y="3841433"/>
            <a:ext cx="2649379" cy="331113"/>
          </a:xfrm>
          <a:prstGeom prst="rect">
            <a:avLst/>
          </a:prstGeom>
          <a:noFill/>
          <a:ln/>
        </p:spPr>
        <p:txBody>
          <a:bodyPr wrap="none" rtlCol="0" anchor="t"/>
          <a:lstStyle/>
          <a:p>
            <a:pPr algn="l" indent="0" marL="0">
              <a:lnSpc>
                <a:spcPts val="2608"/>
              </a:lnSpc>
              <a:buNone/>
            </a:pPr>
            <a:r>
              <a:rPr lang="en-US" sz="2086" b="1" dirty="0">
                <a:solidFill>
                  <a:srgbClr val="FFFFFF"/>
                </a:solidFill>
                <a:latin typeface="Nunito" pitchFamily="34" charset="0"/>
                <a:ea typeface="Nunito" pitchFamily="34" charset="-122"/>
                <a:cs typeface="Nunito" pitchFamily="34" charset="-120"/>
              </a:rPr>
              <a:t>Respect for Privacy</a:t>
            </a:r>
            <a:endParaRPr lang="en-US" sz="2086" dirty="0"/>
          </a:p>
        </p:txBody>
      </p:sp>
      <p:sp>
        <p:nvSpPr>
          <p:cNvPr id="12" name="Text 5"/>
          <p:cNvSpPr/>
          <p:nvPr/>
        </p:nvSpPr>
        <p:spPr>
          <a:xfrm>
            <a:off x="7738348" y="4307562"/>
            <a:ext cx="6103858" cy="720328"/>
          </a:xfrm>
          <a:prstGeom prst="rect">
            <a:avLst/>
          </a:prstGeom>
          <a:noFill/>
          <a:ln/>
        </p:spPr>
        <p:txBody>
          <a:bodyPr wrap="square" rtlCol="0" anchor="t"/>
          <a:lstStyle/>
          <a:p>
            <a:pPr algn="l" indent="0" marL="0">
              <a:lnSpc>
                <a:spcPts val="2837"/>
              </a:lnSpc>
              <a:buNone/>
            </a:pPr>
            <a:r>
              <a:rPr lang="en-US" sz="1773" dirty="0">
                <a:solidFill>
                  <a:srgbClr val="FFFFFF"/>
                </a:solidFill>
                <a:latin typeface="PT Sans" pitchFamily="34" charset="0"/>
                <a:ea typeface="PT Sans" pitchFamily="34" charset="-122"/>
                <a:cs typeface="PT Sans" pitchFamily="34" charset="-120"/>
              </a:rPr>
              <a:t>Protect the privacy and confidentiality of the organizations and individuals involved in the bug bounty program.</a:t>
            </a:r>
            <a:endParaRPr lang="en-US" sz="1773" dirty="0"/>
          </a:p>
        </p:txBody>
      </p:sp>
      <p:pic>
        <p:nvPicPr>
          <p:cNvPr id="13" name="Image 5" descr="preencoded.png">    </p:cNvPr>
          <p:cNvPicPr>
            <a:picLocks noChangeAspect="1"/>
          </p:cNvPicPr>
          <p:nvPr/>
        </p:nvPicPr>
        <p:blipFill>
          <a:blip r:embed="rId6"/>
          <a:stretch>
            <a:fillRect/>
          </a:stretch>
        </p:blipFill>
        <p:spPr>
          <a:xfrm>
            <a:off x="6274594" y="5417820"/>
            <a:ext cx="1125974" cy="1996916"/>
          </a:xfrm>
          <a:prstGeom prst="rect">
            <a:avLst/>
          </a:prstGeom>
        </p:spPr>
      </p:pic>
      <p:sp>
        <p:nvSpPr>
          <p:cNvPr id="14" name="Text 6"/>
          <p:cNvSpPr/>
          <p:nvPr/>
        </p:nvSpPr>
        <p:spPr>
          <a:xfrm>
            <a:off x="7738348" y="5642967"/>
            <a:ext cx="2808208" cy="331113"/>
          </a:xfrm>
          <a:prstGeom prst="rect">
            <a:avLst/>
          </a:prstGeom>
          <a:noFill/>
          <a:ln/>
        </p:spPr>
        <p:txBody>
          <a:bodyPr wrap="none" rtlCol="0" anchor="t"/>
          <a:lstStyle/>
          <a:p>
            <a:pPr algn="l" indent="0" marL="0">
              <a:lnSpc>
                <a:spcPts val="2608"/>
              </a:lnSpc>
              <a:buNone/>
            </a:pPr>
            <a:r>
              <a:rPr lang="en-US" sz="2086" b="1" dirty="0">
                <a:solidFill>
                  <a:srgbClr val="FFFFFF"/>
                </a:solidFill>
                <a:latin typeface="Nunito" pitchFamily="34" charset="0"/>
                <a:ea typeface="Nunito" pitchFamily="34" charset="-122"/>
                <a:cs typeface="Nunito" pitchFamily="34" charset="-120"/>
              </a:rPr>
              <a:t>Responsible Disclosure</a:t>
            </a:r>
            <a:endParaRPr lang="en-US" sz="2086" dirty="0"/>
          </a:p>
        </p:txBody>
      </p:sp>
      <p:sp>
        <p:nvSpPr>
          <p:cNvPr id="15" name="Text 7"/>
          <p:cNvSpPr/>
          <p:nvPr/>
        </p:nvSpPr>
        <p:spPr>
          <a:xfrm>
            <a:off x="7738348" y="6109097"/>
            <a:ext cx="6103858" cy="1080492"/>
          </a:xfrm>
          <a:prstGeom prst="rect">
            <a:avLst/>
          </a:prstGeom>
          <a:noFill/>
          <a:ln/>
        </p:spPr>
        <p:txBody>
          <a:bodyPr wrap="square" rtlCol="0" anchor="t"/>
          <a:lstStyle/>
          <a:p>
            <a:pPr algn="l" indent="0" marL="0">
              <a:lnSpc>
                <a:spcPts val="2837"/>
              </a:lnSpc>
              <a:buNone/>
            </a:pPr>
            <a:r>
              <a:rPr lang="en-US" sz="1773" dirty="0">
                <a:solidFill>
                  <a:srgbClr val="FFFFFF"/>
                </a:solidFill>
                <a:latin typeface="PT Sans" pitchFamily="34" charset="0"/>
                <a:ea typeface="PT Sans" pitchFamily="34" charset="-122"/>
                <a:cs typeface="PT Sans" pitchFamily="34" charset="-120"/>
              </a:rPr>
              <a:t>Commit to the responsible and ethical disclosure of vulnerabilities, prioritizing the safety and security of the affected systems.</a:t>
            </a:r>
            <a:endParaRPr lang="en-US" sz="1773" dirty="0"/>
          </a:p>
        </p:txBody>
      </p:sp>
      <p:pic>
        <p:nvPicPr>
          <p:cNvPr id="16" name="Image 6" descr="preencoded.png">
            <a:hlinkClick r:id="rId8" tooltip=""/>
          </p:cNvPr>
          <p:cNvPicPr>
            <a:picLocks noChangeAspect="1"/>
          </p:cNvPicPr>
          <p:nvPr/>
        </p:nvPicPr>
        <p:blipFill>
          <a:blip r:embed="rId7"/>
          <a:stretch>
            <a:fillRect/>
          </a:stretch>
        </p:blipFill>
        <p:spPr>
          <a:xfrm>
            <a:off x="12242153" y="7589520"/>
            <a:ext cx="2296807" cy="54864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sp>
        <p:nvSpPr>
          <p:cNvPr id="4" name="Text 1"/>
          <p:cNvSpPr/>
          <p:nvPr/>
        </p:nvSpPr>
        <p:spPr>
          <a:xfrm>
            <a:off x="837724" y="1911191"/>
            <a:ext cx="9186386" cy="704017"/>
          </a:xfrm>
          <a:prstGeom prst="rect">
            <a:avLst/>
          </a:prstGeom>
          <a:noFill/>
          <a:ln/>
        </p:spPr>
        <p:txBody>
          <a:bodyPr wrap="none" rtlCol="0" anchor="t"/>
          <a:lstStyle/>
          <a:p>
            <a:pPr indent="0" marL="0">
              <a:lnSpc>
                <a:spcPts val="5544"/>
              </a:lnSpc>
              <a:buNone/>
            </a:pPr>
            <a:r>
              <a:rPr lang="en-US" sz="4435" b="1" dirty="0">
                <a:solidFill>
                  <a:srgbClr val="FFFFFF"/>
                </a:solidFill>
                <a:latin typeface="Nunito" pitchFamily="34" charset="0"/>
                <a:ea typeface="Nunito" pitchFamily="34" charset="-122"/>
                <a:cs typeface="Nunito" pitchFamily="34" charset="-120"/>
              </a:rPr>
              <a:t>Monetizing Your Bug Bounty Efforts</a:t>
            </a:r>
            <a:endParaRPr lang="en-US" sz="4435" dirty="0"/>
          </a:p>
        </p:txBody>
      </p:sp>
      <p:sp>
        <p:nvSpPr>
          <p:cNvPr id="5" name="Text 2"/>
          <p:cNvSpPr/>
          <p:nvPr/>
        </p:nvSpPr>
        <p:spPr>
          <a:xfrm>
            <a:off x="837724" y="3213497"/>
            <a:ext cx="2816185" cy="351949"/>
          </a:xfrm>
          <a:prstGeom prst="rect">
            <a:avLst/>
          </a:prstGeom>
          <a:noFill/>
          <a:ln/>
        </p:spPr>
        <p:txBody>
          <a:bodyPr wrap="none" rtlCol="0" anchor="t"/>
          <a:lstStyle/>
          <a:p>
            <a:pPr indent="0" marL="0">
              <a:lnSpc>
                <a:spcPts val="2772"/>
              </a:lnSpc>
              <a:buNone/>
            </a:pPr>
            <a:r>
              <a:rPr lang="en-US" sz="2218" b="1" dirty="0">
                <a:solidFill>
                  <a:srgbClr val="FFFFFF"/>
                </a:solidFill>
                <a:latin typeface="Nunito" pitchFamily="34" charset="0"/>
                <a:ea typeface="Nunito" pitchFamily="34" charset="-122"/>
                <a:cs typeface="Nunito" pitchFamily="34" charset="-120"/>
              </a:rPr>
              <a:t>Financial Rewards</a:t>
            </a:r>
            <a:endParaRPr lang="en-US" sz="2218" dirty="0"/>
          </a:p>
        </p:txBody>
      </p:sp>
      <p:sp>
        <p:nvSpPr>
          <p:cNvPr id="6" name="Text 3"/>
          <p:cNvSpPr/>
          <p:nvPr/>
        </p:nvSpPr>
        <p:spPr>
          <a:xfrm>
            <a:off x="837724" y="3804761"/>
            <a:ext cx="3928586" cy="1915120"/>
          </a:xfrm>
          <a:prstGeom prst="rect">
            <a:avLst/>
          </a:prstGeom>
          <a:noFill/>
          <a:ln/>
        </p:spPr>
        <p:txBody>
          <a:bodyPr wrap="square" rtlCol="0" anchor="t"/>
          <a:lstStyle/>
          <a:p>
            <a:pPr indent="0" marL="0">
              <a:lnSpc>
                <a:spcPts val="3016"/>
              </a:lnSpc>
              <a:buNone/>
            </a:pPr>
            <a:r>
              <a:rPr lang="en-US" sz="1885" dirty="0">
                <a:solidFill>
                  <a:srgbClr val="FFFFFF"/>
                </a:solidFill>
                <a:latin typeface="PT Sans" pitchFamily="34" charset="0"/>
                <a:ea typeface="PT Sans" pitchFamily="34" charset="-122"/>
                <a:cs typeface="PT Sans" pitchFamily="34" charset="-120"/>
              </a:rPr>
              <a:t>Explore the various financial incentives offered by bug bounty programs, including cash rewards, bounties, and opportunities for long-term engagements.</a:t>
            </a:r>
            <a:endParaRPr lang="en-US" sz="1885" dirty="0"/>
          </a:p>
        </p:txBody>
      </p:sp>
      <p:sp>
        <p:nvSpPr>
          <p:cNvPr id="7" name="Text 4"/>
          <p:cNvSpPr/>
          <p:nvPr/>
        </p:nvSpPr>
        <p:spPr>
          <a:xfrm>
            <a:off x="5357813" y="3213497"/>
            <a:ext cx="2816185" cy="351949"/>
          </a:xfrm>
          <a:prstGeom prst="rect">
            <a:avLst/>
          </a:prstGeom>
          <a:noFill/>
          <a:ln/>
        </p:spPr>
        <p:txBody>
          <a:bodyPr wrap="none" rtlCol="0" anchor="t"/>
          <a:lstStyle/>
          <a:p>
            <a:pPr indent="0" marL="0">
              <a:lnSpc>
                <a:spcPts val="2772"/>
              </a:lnSpc>
              <a:buNone/>
            </a:pPr>
            <a:r>
              <a:rPr lang="en-US" sz="2218" b="1" dirty="0">
                <a:solidFill>
                  <a:srgbClr val="FFFFFF"/>
                </a:solidFill>
                <a:latin typeface="Nunito" pitchFamily="34" charset="0"/>
                <a:ea typeface="Nunito" pitchFamily="34" charset="-122"/>
                <a:cs typeface="Nunito" pitchFamily="34" charset="-120"/>
              </a:rPr>
              <a:t>Career Advancement</a:t>
            </a:r>
            <a:endParaRPr lang="en-US" sz="2218" dirty="0"/>
          </a:p>
        </p:txBody>
      </p:sp>
      <p:sp>
        <p:nvSpPr>
          <p:cNvPr id="8" name="Text 5"/>
          <p:cNvSpPr/>
          <p:nvPr/>
        </p:nvSpPr>
        <p:spPr>
          <a:xfrm>
            <a:off x="5357813" y="3804761"/>
            <a:ext cx="3928586" cy="1532096"/>
          </a:xfrm>
          <a:prstGeom prst="rect">
            <a:avLst/>
          </a:prstGeom>
          <a:noFill/>
          <a:ln/>
        </p:spPr>
        <p:txBody>
          <a:bodyPr wrap="square" rtlCol="0" anchor="t"/>
          <a:lstStyle/>
          <a:p>
            <a:pPr indent="0" marL="0">
              <a:lnSpc>
                <a:spcPts val="3016"/>
              </a:lnSpc>
              <a:buNone/>
            </a:pPr>
            <a:r>
              <a:rPr lang="en-US" sz="1885" dirty="0">
                <a:solidFill>
                  <a:srgbClr val="FFFFFF"/>
                </a:solidFill>
                <a:latin typeface="PT Sans" pitchFamily="34" charset="0"/>
                <a:ea typeface="PT Sans" pitchFamily="34" charset="-122"/>
                <a:cs typeface="PT Sans" pitchFamily="34" charset="-120"/>
              </a:rPr>
              <a:t>Leverage your bug bounty experiences to build a reputation, network with industry professionals, and potentially secure lucrative job opportunities.</a:t>
            </a:r>
            <a:endParaRPr lang="en-US" sz="1885" dirty="0"/>
          </a:p>
        </p:txBody>
      </p:sp>
      <p:sp>
        <p:nvSpPr>
          <p:cNvPr id="9" name="Text 6"/>
          <p:cNvSpPr/>
          <p:nvPr/>
        </p:nvSpPr>
        <p:spPr>
          <a:xfrm>
            <a:off x="9877901" y="3213497"/>
            <a:ext cx="2816185" cy="351949"/>
          </a:xfrm>
          <a:prstGeom prst="rect">
            <a:avLst/>
          </a:prstGeom>
          <a:noFill/>
          <a:ln/>
        </p:spPr>
        <p:txBody>
          <a:bodyPr wrap="none" rtlCol="0" anchor="t"/>
          <a:lstStyle/>
          <a:p>
            <a:pPr indent="0" marL="0">
              <a:lnSpc>
                <a:spcPts val="2772"/>
              </a:lnSpc>
              <a:buNone/>
            </a:pPr>
            <a:r>
              <a:rPr lang="en-US" sz="2218" b="1" dirty="0">
                <a:solidFill>
                  <a:srgbClr val="FFFFFF"/>
                </a:solidFill>
                <a:latin typeface="Nunito" pitchFamily="34" charset="0"/>
                <a:ea typeface="Nunito" pitchFamily="34" charset="-122"/>
                <a:cs typeface="Nunito" pitchFamily="34" charset="-120"/>
              </a:rPr>
              <a:t>Personal Growth</a:t>
            </a:r>
            <a:endParaRPr lang="en-US" sz="2218" dirty="0"/>
          </a:p>
        </p:txBody>
      </p:sp>
      <p:sp>
        <p:nvSpPr>
          <p:cNvPr id="10" name="Text 7"/>
          <p:cNvSpPr/>
          <p:nvPr/>
        </p:nvSpPr>
        <p:spPr>
          <a:xfrm>
            <a:off x="9877901" y="3804761"/>
            <a:ext cx="3928586" cy="2298144"/>
          </a:xfrm>
          <a:prstGeom prst="rect">
            <a:avLst/>
          </a:prstGeom>
          <a:noFill/>
          <a:ln/>
        </p:spPr>
        <p:txBody>
          <a:bodyPr wrap="square" rtlCol="0" anchor="t"/>
          <a:lstStyle/>
          <a:p>
            <a:pPr indent="0" marL="0">
              <a:lnSpc>
                <a:spcPts val="3016"/>
              </a:lnSpc>
              <a:buNone/>
            </a:pPr>
            <a:r>
              <a:rPr lang="en-US" sz="1885" dirty="0">
                <a:solidFill>
                  <a:srgbClr val="FFFFFF"/>
                </a:solidFill>
                <a:latin typeface="PT Sans" pitchFamily="34" charset="0"/>
                <a:ea typeface="PT Sans" pitchFamily="34" charset="-122"/>
                <a:cs typeface="PT Sans" pitchFamily="34" charset="-120"/>
              </a:rPr>
              <a:t>Recognize the intrinsic value of bug bounty hunting, including the personal satisfaction, skill development, and the chance to contribute to the security of the digital landscape.</a:t>
            </a:r>
            <a:endParaRPr lang="en-US" sz="1885" dirty="0"/>
          </a:p>
        </p:txBody>
      </p:sp>
      <p:pic>
        <p:nvPicPr>
          <p:cNvPr id="11"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pic>
        <p:nvPicPr>
          <p:cNvPr id="4" name="Image 1" descr="preencoded.png">    </p:cNvPr>
          <p:cNvPicPr>
            <a:picLocks noChangeAspect="1"/>
          </p:cNvPicPr>
          <p:nvPr/>
        </p:nvPicPr>
        <p:blipFill>
          <a:blip r:embed="rId2"/>
          <a:stretch>
            <a:fillRect/>
          </a:stretch>
        </p:blipFill>
        <p:spPr>
          <a:xfrm>
            <a:off x="0" y="0"/>
            <a:ext cx="5486400" cy="8229600"/>
          </a:xfrm>
          <a:prstGeom prst="rect">
            <a:avLst/>
          </a:prstGeom>
        </p:spPr>
      </p:pic>
      <p:pic>
        <p:nvPicPr>
          <p:cNvPr id="5" name="Image 2" descr="preencoded.png">    </p:cNvPr>
          <p:cNvPicPr>
            <a:picLocks noChangeAspect="1"/>
          </p:cNvPicPr>
          <p:nvPr/>
        </p:nvPicPr>
        <p:blipFill>
          <a:blip r:embed="rId3"/>
          <a:stretch>
            <a:fillRect/>
          </a:stretch>
        </p:blipFill>
        <p:spPr>
          <a:xfrm>
            <a:off x="230148" y="2701171"/>
            <a:ext cx="5025985" cy="2827139"/>
          </a:xfrm>
          <a:prstGeom prst="rect">
            <a:avLst/>
          </a:prstGeom>
        </p:spPr>
      </p:pic>
      <p:sp>
        <p:nvSpPr>
          <p:cNvPr id="6" name="Text 1"/>
          <p:cNvSpPr/>
          <p:nvPr/>
        </p:nvSpPr>
        <p:spPr>
          <a:xfrm>
            <a:off x="6130885" y="948333"/>
            <a:ext cx="7855029" cy="1082993"/>
          </a:xfrm>
          <a:prstGeom prst="rect">
            <a:avLst/>
          </a:prstGeom>
          <a:noFill/>
          <a:ln/>
        </p:spPr>
        <p:txBody>
          <a:bodyPr wrap="square" rtlCol="0" anchor="t"/>
          <a:lstStyle/>
          <a:p>
            <a:pPr indent="0" marL="0">
              <a:lnSpc>
                <a:spcPts val="4264"/>
              </a:lnSpc>
              <a:buNone/>
            </a:pPr>
            <a:r>
              <a:rPr lang="en-US" sz="3412" b="1" dirty="0">
                <a:solidFill>
                  <a:srgbClr val="FFFFFF"/>
                </a:solidFill>
                <a:latin typeface="Nunito" pitchFamily="34" charset="0"/>
                <a:ea typeface="Nunito" pitchFamily="34" charset="-122"/>
                <a:cs typeface="Nunito" pitchFamily="34" charset="-120"/>
              </a:rPr>
              <a:t>Continuous Learning and Skill Development</a:t>
            </a:r>
            <a:endParaRPr lang="en-US" sz="3412" dirty="0"/>
          </a:p>
        </p:txBody>
      </p:sp>
      <p:sp>
        <p:nvSpPr>
          <p:cNvPr id="7" name="Shape 2"/>
          <p:cNvSpPr/>
          <p:nvPr/>
        </p:nvSpPr>
        <p:spPr>
          <a:xfrm>
            <a:off x="6199882" y="2514481"/>
            <a:ext cx="414218" cy="414218"/>
          </a:xfrm>
          <a:prstGeom prst="roundRect">
            <a:avLst>
              <a:gd name="adj" fmla="val 66682"/>
            </a:avLst>
          </a:prstGeom>
          <a:solidFill>
            <a:srgbClr val="00002E"/>
          </a:solidFill>
          <a:ln w="22860">
            <a:solidFill>
              <a:srgbClr val="F2B42D"/>
            </a:solidFill>
            <a:prstDash val="solid"/>
          </a:ln>
        </p:spPr>
      </p:sp>
      <p:sp>
        <p:nvSpPr>
          <p:cNvPr id="8" name="Text 3"/>
          <p:cNvSpPr/>
          <p:nvPr/>
        </p:nvSpPr>
        <p:spPr>
          <a:xfrm>
            <a:off x="6328946" y="2591633"/>
            <a:ext cx="155972" cy="259913"/>
          </a:xfrm>
          <a:prstGeom prst="rect">
            <a:avLst/>
          </a:prstGeom>
          <a:noFill/>
          <a:ln/>
        </p:spPr>
        <p:txBody>
          <a:bodyPr wrap="none" rtlCol="0" anchor="t"/>
          <a:lstStyle/>
          <a:p>
            <a:pPr algn="ctr" indent="0" marL="0">
              <a:lnSpc>
                <a:spcPts val="2047"/>
              </a:lnSpc>
              <a:buNone/>
            </a:pPr>
            <a:r>
              <a:rPr lang="en-US" sz="2047" b="1" dirty="0">
                <a:solidFill>
                  <a:srgbClr val="FFFFFF"/>
                </a:solidFill>
                <a:latin typeface="Nunito" pitchFamily="34" charset="0"/>
                <a:ea typeface="Nunito" pitchFamily="34" charset="-122"/>
                <a:cs typeface="Nunito" pitchFamily="34" charset="-120"/>
              </a:rPr>
              <a:t>1</a:t>
            </a:r>
            <a:endParaRPr lang="en-US" sz="2047" dirty="0"/>
          </a:p>
        </p:txBody>
      </p:sp>
      <p:sp>
        <p:nvSpPr>
          <p:cNvPr id="9" name="Text 4"/>
          <p:cNvSpPr/>
          <p:nvPr/>
        </p:nvSpPr>
        <p:spPr>
          <a:xfrm>
            <a:off x="7419737" y="2491502"/>
            <a:ext cx="2765227" cy="270867"/>
          </a:xfrm>
          <a:prstGeom prst="rect">
            <a:avLst/>
          </a:prstGeom>
          <a:noFill/>
          <a:ln/>
        </p:spPr>
        <p:txBody>
          <a:bodyPr wrap="none" rtlCol="0" anchor="t"/>
          <a:lstStyle/>
          <a:p>
            <a:pPr algn="l" indent="0" marL="0">
              <a:lnSpc>
                <a:spcPts val="2132"/>
              </a:lnSpc>
              <a:buNone/>
            </a:pPr>
            <a:r>
              <a:rPr lang="en-US" sz="1706" b="1" dirty="0">
                <a:solidFill>
                  <a:srgbClr val="FFFFFF"/>
                </a:solidFill>
                <a:latin typeface="Nunito" pitchFamily="34" charset="0"/>
                <a:ea typeface="Nunito" pitchFamily="34" charset="-122"/>
                <a:cs typeface="Nunito" pitchFamily="34" charset="-120"/>
              </a:rPr>
              <a:t>Stay Curious and Adaptable</a:t>
            </a:r>
            <a:endParaRPr lang="en-US" sz="1706" dirty="0"/>
          </a:p>
        </p:txBody>
      </p:sp>
      <p:sp>
        <p:nvSpPr>
          <p:cNvPr id="10" name="Text 5"/>
          <p:cNvSpPr/>
          <p:nvPr/>
        </p:nvSpPr>
        <p:spPr>
          <a:xfrm>
            <a:off x="7419737" y="2872740"/>
            <a:ext cx="6566178" cy="589359"/>
          </a:xfrm>
          <a:prstGeom prst="rect">
            <a:avLst/>
          </a:prstGeom>
          <a:noFill/>
          <a:ln/>
        </p:spPr>
        <p:txBody>
          <a:bodyPr wrap="square" rtlCol="0" anchor="t"/>
          <a:lstStyle/>
          <a:p>
            <a:pPr algn="l" indent="0" marL="0">
              <a:lnSpc>
                <a:spcPts val="2320"/>
              </a:lnSpc>
              <a:buNone/>
            </a:pPr>
            <a:r>
              <a:rPr lang="en-US" sz="1450" dirty="0">
                <a:solidFill>
                  <a:srgbClr val="FFFFFF"/>
                </a:solidFill>
                <a:latin typeface="PT Sans" pitchFamily="34" charset="0"/>
                <a:ea typeface="PT Sans" pitchFamily="34" charset="-122"/>
                <a:cs typeface="PT Sans" pitchFamily="34" charset="-120"/>
              </a:rPr>
              <a:t>Cultivate a mindset of continuous learning, staying up-to-date with the latest security trends, tools, and techniques to maintain a competitive edge.</a:t>
            </a:r>
            <a:endParaRPr lang="en-US" sz="1450" dirty="0"/>
          </a:p>
        </p:txBody>
      </p:sp>
      <p:sp>
        <p:nvSpPr>
          <p:cNvPr id="11" name="Shape 6"/>
          <p:cNvSpPr/>
          <p:nvPr/>
        </p:nvSpPr>
        <p:spPr>
          <a:xfrm>
            <a:off x="6199882" y="4037290"/>
            <a:ext cx="414218" cy="414218"/>
          </a:xfrm>
          <a:prstGeom prst="roundRect">
            <a:avLst>
              <a:gd name="adj" fmla="val 66682"/>
            </a:avLst>
          </a:prstGeom>
          <a:solidFill>
            <a:srgbClr val="00002E"/>
          </a:solidFill>
          <a:ln w="22860">
            <a:solidFill>
              <a:srgbClr val="D7425E"/>
            </a:solidFill>
            <a:prstDash val="solid"/>
          </a:ln>
        </p:spPr>
      </p:sp>
      <p:sp>
        <p:nvSpPr>
          <p:cNvPr id="12" name="Text 7"/>
          <p:cNvSpPr/>
          <p:nvPr/>
        </p:nvSpPr>
        <p:spPr>
          <a:xfrm>
            <a:off x="6328946" y="4114443"/>
            <a:ext cx="155972" cy="259913"/>
          </a:xfrm>
          <a:prstGeom prst="rect">
            <a:avLst/>
          </a:prstGeom>
          <a:noFill/>
          <a:ln/>
        </p:spPr>
        <p:txBody>
          <a:bodyPr wrap="none" rtlCol="0" anchor="t"/>
          <a:lstStyle/>
          <a:p>
            <a:pPr algn="ctr" indent="0" marL="0">
              <a:lnSpc>
                <a:spcPts val="2047"/>
              </a:lnSpc>
              <a:buNone/>
            </a:pPr>
            <a:r>
              <a:rPr lang="en-US" sz="2047" b="1" dirty="0">
                <a:solidFill>
                  <a:srgbClr val="FFFFFF"/>
                </a:solidFill>
                <a:latin typeface="Nunito" pitchFamily="34" charset="0"/>
                <a:ea typeface="Nunito" pitchFamily="34" charset="-122"/>
                <a:cs typeface="Nunito" pitchFamily="34" charset="-120"/>
              </a:rPr>
              <a:t>2</a:t>
            </a:r>
            <a:endParaRPr lang="en-US" sz="2047" dirty="0"/>
          </a:p>
        </p:txBody>
      </p:sp>
      <p:sp>
        <p:nvSpPr>
          <p:cNvPr id="13" name="Text 8"/>
          <p:cNvSpPr/>
          <p:nvPr/>
        </p:nvSpPr>
        <p:spPr>
          <a:xfrm>
            <a:off x="7419737" y="4014311"/>
            <a:ext cx="2957513" cy="270867"/>
          </a:xfrm>
          <a:prstGeom prst="rect">
            <a:avLst/>
          </a:prstGeom>
          <a:noFill/>
          <a:ln/>
        </p:spPr>
        <p:txBody>
          <a:bodyPr wrap="none" rtlCol="0" anchor="t"/>
          <a:lstStyle/>
          <a:p>
            <a:pPr algn="l" indent="0" marL="0">
              <a:lnSpc>
                <a:spcPts val="2132"/>
              </a:lnSpc>
              <a:buNone/>
            </a:pPr>
            <a:r>
              <a:rPr lang="en-US" sz="1706" b="1" dirty="0">
                <a:solidFill>
                  <a:srgbClr val="FFFFFF"/>
                </a:solidFill>
                <a:latin typeface="Nunito" pitchFamily="34" charset="0"/>
                <a:ea typeface="Nunito" pitchFamily="34" charset="-122"/>
                <a:cs typeface="Nunito" pitchFamily="34" charset="-120"/>
              </a:rPr>
              <a:t>Expand Your Knowledge Base</a:t>
            </a:r>
            <a:endParaRPr lang="en-US" sz="1706" dirty="0"/>
          </a:p>
        </p:txBody>
      </p:sp>
      <p:sp>
        <p:nvSpPr>
          <p:cNvPr id="14" name="Text 9"/>
          <p:cNvSpPr/>
          <p:nvPr/>
        </p:nvSpPr>
        <p:spPr>
          <a:xfrm>
            <a:off x="7419737" y="4395549"/>
            <a:ext cx="6566178" cy="884039"/>
          </a:xfrm>
          <a:prstGeom prst="rect">
            <a:avLst/>
          </a:prstGeom>
          <a:noFill/>
          <a:ln/>
        </p:spPr>
        <p:txBody>
          <a:bodyPr wrap="square" rtlCol="0" anchor="t"/>
          <a:lstStyle/>
          <a:p>
            <a:pPr algn="l" indent="0" marL="0">
              <a:lnSpc>
                <a:spcPts val="2320"/>
              </a:lnSpc>
              <a:buNone/>
            </a:pPr>
            <a:r>
              <a:rPr lang="en-US" sz="1450" dirty="0">
                <a:solidFill>
                  <a:srgbClr val="FFFFFF"/>
                </a:solidFill>
                <a:latin typeface="PT Sans" pitchFamily="34" charset="0"/>
                <a:ea typeface="PT Sans" pitchFamily="34" charset="-122"/>
                <a:cs typeface="PT Sans" pitchFamily="34" charset="-120"/>
              </a:rPr>
              <a:t>Engage in online courses, workshops, and cybersecurity communities to deepen your understanding of web application security, network protocols, and emerging threats.</a:t>
            </a:r>
            <a:endParaRPr lang="en-US" sz="1450" dirty="0"/>
          </a:p>
        </p:txBody>
      </p:sp>
      <p:sp>
        <p:nvSpPr>
          <p:cNvPr id="15" name="Shape 10"/>
          <p:cNvSpPr/>
          <p:nvPr/>
        </p:nvSpPr>
        <p:spPr>
          <a:xfrm>
            <a:off x="6199882" y="5854779"/>
            <a:ext cx="414218" cy="414218"/>
          </a:xfrm>
          <a:prstGeom prst="roundRect">
            <a:avLst>
              <a:gd name="adj" fmla="val 66682"/>
            </a:avLst>
          </a:prstGeom>
          <a:solidFill>
            <a:srgbClr val="00002E"/>
          </a:solidFill>
          <a:ln w="22860">
            <a:solidFill>
              <a:srgbClr val="DD785E"/>
            </a:solidFill>
            <a:prstDash val="solid"/>
          </a:ln>
        </p:spPr>
      </p:sp>
      <p:sp>
        <p:nvSpPr>
          <p:cNvPr id="16" name="Text 11"/>
          <p:cNvSpPr/>
          <p:nvPr/>
        </p:nvSpPr>
        <p:spPr>
          <a:xfrm>
            <a:off x="6328946" y="5931932"/>
            <a:ext cx="155972" cy="259913"/>
          </a:xfrm>
          <a:prstGeom prst="rect">
            <a:avLst/>
          </a:prstGeom>
          <a:noFill/>
          <a:ln/>
        </p:spPr>
        <p:txBody>
          <a:bodyPr wrap="none" rtlCol="0" anchor="t"/>
          <a:lstStyle/>
          <a:p>
            <a:pPr algn="ctr" indent="0" marL="0">
              <a:lnSpc>
                <a:spcPts val="2047"/>
              </a:lnSpc>
              <a:buNone/>
            </a:pPr>
            <a:r>
              <a:rPr lang="en-US" sz="2047" b="1" dirty="0">
                <a:solidFill>
                  <a:srgbClr val="FFFFFF"/>
                </a:solidFill>
                <a:latin typeface="Nunito" pitchFamily="34" charset="0"/>
                <a:ea typeface="Nunito" pitchFamily="34" charset="-122"/>
                <a:cs typeface="Nunito" pitchFamily="34" charset="-120"/>
              </a:rPr>
              <a:t>3</a:t>
            </a:r>
            <a:endParaRPr lang="en-US" sz="2047" dirty="0"/>
          </a:p>
        </p:txBody>
      </p:sp>
      <p:sp>
        <p:nvSpPr>
          <p:cNvPr id="17" name="Text 12"/>
          <p:cNvSpPr/>
          <p:nvPr/>
        </p:nvSpPr>
        <p:spPr>
          <a:xfrm>
            <a:off x="7419737" y="5831800"/>
            <a:ext cx="2166342" cy="270867"/>
          </a:xfrm>
          <a:prstGeom prst="rect">
            <a:avLst/>
          </a:prstGeom>
          <a:noFill/>
          <a:ln/>
        </p:spPr>
        <p:txBody>
          <a:bodyPr wrap="none" rtlCol="0" anchor="t"/>
          <a:lstStyle/>
          <a:p>
            <a:pPr algn="l" indent="0" marL="0">
              <a:lnSpc>
                <a:spcPts val="2132"/>
              </a:lnSpc>
              <a:buNone/>
            </a:pPr>
            <a:r>
              <a:rPr lang="en-US" sz="1706" b="1" dirty="0">
                <a:solidFill>
                  <a:srgbClr val="FFFFFF"/>
                </a:solidFill>
                <a:latin typeface="Nunito" pitchFamily="34" charset="0"/>
                <a:ea typeface="Nunito" pitchFamily="34" charset="-122"/>
                <a:cs typeface="Nunito" pitchFamily="34" charset="-120"/>
              </a:rPr>
              <a:t>Leverage Mentorship</a:t>
            </a:r>
            <a:endParaRPr lang="en-US" sz="1706" dirty="0"/>
          </a:p>
        </p:txBody>
      </p:sp>
      <p:sp>
        <p:nvSpPr>
          <p:cNvPr id="18" name="Text 13"/>
          <p:cNvSpPr/>
          <p:nvPr/>
        </p:nvSpPr>
        <p:spPr>
          <a:xfrm>
            <a:off x="7419737" y="6213038"/>
            <a:ext cx="6566178" cy="884039"/>
          </a:xfrm>
          <a:prstGeom prst="rect">
            <a:avLst/>
          </a:prstGeom>
          <a:noFill/>
          <a:ln/>
        </p:spPr>
        <p:txBody>
          <a:bodyPr wrap="square" rtlCol="0" anchor="t"/>
          <a:lstStyle/>
          <a:p>
            <a:pPr algn="l" indent="0" marL="0">
              <a:lnSpc>
                <a:spcPts val="2320"/>
              </a:lnSpc>
              <a:buNone/>
            </a:pPr>
            <a:r>
              <a:rPr lang="en-US" sz="1450" dirty="0">
                <a:solidFill>
                  <a:srgbClr val="FFFFFF"/>
                </a:solidFill>
                <a:latin typeface="PT Sans" pitchFamily="34" charset="0"/>
                <a:ea typeface="PT Sans" pitchFamily="34" charset="-122"/>
                <a:cs typeface="PT Sans" pitchFamily="34" charset="-120"/>
              </a:rPr>
              <a:t>Seek out experienced bug bounty hunters and security professionals who can provide guidance, share their insights, and help you navigate the ever-evolving landscape.</a:t>
            </a:r>
            <a:endParaRPr lang="en-US" sz="1450" dirty="0"/>
          </a:p>
        </p:txBody>
      </p:sp>
      <p:pic>
        <p:nvPicPr>
          <p:cNvPr id="19" name="Image 3" descr="preencoded.png">
            <a:hlinkClick r:id="rId5" tooltip=""/>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2024-07-28T11:46:24Z</dcterms:created>
  <dcterms:modified xsi:type="dcterms:W3CDTF">2024-07-28T11:46:24Z</dcterms:modified>
</cp:coreProperties>
</file>